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96_2D6F1FA3.xml" ContentType="application/vnd.ms-powerpoint.comment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3"/>
  </p:notesMasterIdLst>
  <p:handoutMasterIdLst>
    <p:handoutMasterId r:id="rId64"/>
  </p:handoutMasterIdLst>
  <p:sldIdLst>
    <p:sldId id="277" r:id="rId5"/>
    <p:sldId id="294" r:id="rId6"/>
    <p:sldId id="372" r:id="rId7"/>
    <p:sldId id="406" r:id="rId8"/>
    <p:sldId id="407" r:id="rId9"/>
    <p:sldId id="359" r:id="rId10"/>
    <p:sldId id="417" r:id="rId11"/>
    <p:sldId id="339" r:id="rId12"/>
    <p:sldId id="360" r:id="rId13"/>
    <p:sldId id="299" r:id="rId14"/>
    <p:sldId id="392" r:id="rId15"/>
    <p:sldId id="394" r:id="rId16"/>
    <p:sldId id="367" r:id="rId17"/>
    <p:sldId id="344" r:id="rId18"/>
    <p:sldId id="396" r:id="rId19"/>
    <p:sldId id="377" r:id="rId20"/>
    <p:sldId id="416" r:id="rId21"/>
    <p:sldId id="379" r:id="rId22"/>
    <p:sldId id="380" r:id="rId23"/>
    <p:sldId id="397" r:id="rId24"/>
    <p:sldId id="264" r:id="rId25"/>
    <p:sldId id="324" r:id="rId26"/>
    <p:sldId id="358" r:id="rId27"/>
    <p:sldId id="408" r:id="rId28"/>
    <p:sldId id="361" r:id="rId29"/>
    <p:sldId id="414" r:id="rId30"/>
    <p:sldId id="355" r:id="rId31"/>
    <p:sldId id="308" r:id="rId32"/>
    <p:sldId id="325" r:id="rId33"/>
    <p:sldId id="317" r:id="rId34"/>
    <p:sldId id="409" r:id="rId35"/>
    <p:sldId id="340" r:id="rId36"/>
    <p:sldId id="362" r:id="rId37"/>
    <p:sldId id="413" r:id="rId38"/>
    <p:sldId id="354" r:id="rId39"/>
    <p:sldId id="309" r:id="rId40"/>
    <p:sldId id="356" r:id="rId41"/>
    <p:sldId id="341" r:id="rId42"/>
    <p:sldId id="393" r:id="rId43"/>
    <p:sldId id="410" r:id="rId44"/>
    <p:sldId id="357" r:id="rId45"/>
    <p:sldId id="400" r:id="rId46"/>
    <p:sldId id="353" r:id="rId47"/>
    <p:sldId id="310" r:id="rId48"/>
    <p:sldId id="330" r:id="rId49"/>
    <p:sldId id="331" r:id="rId50"/>
    <p:sldId id="332" r:id="rId51"/>
    <p:sldId id="415" r:id="rId52"/>
    <p:sldId id="411" r:id="rId53"/>
    <p:sldId id="334" r:id="rId54"/>
    <p:sldId id="335" r:id="rId55"/>
    <p:sldId id="389" r:id="rId56"/>
    <p:sldId id="304" r:id="rId57"/>
    <p:sldId id="366" r:id="rId58"/>
    <p:sldId id="302" r:id="rId59"/>
    <p:sldId id="412" r:id="rId60"/>
    <p:sldId id="349" r:id="rId61"/>
    <p:sldId id="39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71C6AB-5862-FC5C-C581-6CC82EB3EFAA}" name="Madushanka J.G.N. it21291746" initials="Mi" userId="S::it21291746@my.sliit.lk::edef89d2-9e29-4884-9f4a-a35cd1c6885d" providerId="AD"/>
  <p188:author id="{CE6FADFA-FA5F-9A09-C946-AD9414A501BE}" name="Dissanayake D M O W it21345128" initials="Di" userId="S::it21345128@my.sliit.lk::eb2a9f66-fc72-48ca-a05c-49565905bfc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4D1FD"/>
    <a:srgbClr val="B1D5F7"/>
    <a:srgbClr val="C8AFDB"/>
    <a:srgbClr val="FFB3B3"/>
    <a:srgbClr val="9B64C4"/>
    <a:srgbClr val="70674A"/>
    <a:srgbClr val="A34174"/>
    <a:srgbClr val="4454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2E8CEB-54A9-C2FD-805E-3710EE10BC45}" v="527" dt="2025-05-26T04:54:58.061"/>
    <p1510:client id="{45A0C366-7A7B-0E21-787D-AA82FD56463C}" v="2" dt="2025-05-25T06:59:12.124"/>
    <p1510:client id="{5DA593B8-B0F7-D621-30AD-1981CE101E1F}" v="186" dt="2025-05-26T07:36:59.513"/>
    <p1510:client id="{65BC69A2-9028-C2E6-DE74-095E0CB75703}" v="32" dt="2025-05-25T14:26:47.235"/>
    <p1510:client id="{C1F9D55F-A3EE-2FE7-26E6-069B7CAD7AE2}" v="11" dt="2025-05-25T11:56:11.989"/>
    <p1510:client id="{C557D676-6501-56F2-8490-D2553E0C862B}" v="813" dt="2025-05-26T07:16:31.132"/>
    <p1510:client id="{C8E20E03-97FD-8B57-5F1E-4966253CBED7}" v="62" dt="2025-05-26T01:06:36.015"/>
    <p1510:client id="{E285484D-256E-E915-91F1-E8B1C4C512DF}" v="4" dt="2025-05-25T10:36:44.642"/>
    <p1510:client id="{FF8B9575-E17B-84EF-45E9-3252DA90E137}" v="42" dt="2025-05-26T07:16:26.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912" y="4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8/10/relationships/authors" Target="authors.xml"/></Relationships>
</file>

<file path=ppt/comments/modernComment_196_2D6F1FA3.xml><?xml version="1.0" encoding="utf-8"?>
<p188:cmLst xmlns:a="http://schemas.openxmlformats.org/drawingml/2006/main" xmlns:r="http://schemas.openxmlformats.org/officeDocument/2006/relationships" xmlns:p188="http://schemas.microsoft.com/office/powerpoint/2018/8/main">
  <p188:cm id="{C7F56B3A-6311-43C8-84B8-772D64566E20}" authorId="{CE6FADFA-FA5F-9A09-C946-AD9414A501BE}" created="2024-08-05T04:18:01.921">
    <pc:sldMkLst xmlns:pc="http://schemas.microsoft.com/office/powerpoint/2013/main/command">
      <pc:docMk/>
      <pc:sldMk cId="3604821749" sldId="292"/>
    </pc:sldMkLst>
    <p188:txBody>
      <a:bodyPr/>
      <a:lstStyle/>
      <a:p>
        <a:r>
          <a:rPr lang="en-US"/>
          <a:t>Dyslexia is a learning disability (LD) that affects a person’s ability to read.1 A person with dyslexia might also have trouble with other language skills, such as writing, spelling, and pronouncing words.</a:t>
        </a:r>
      </a:p>
    </p188:txBody>
  </p188:cm>
</p188:cmLst>
</file>

<file path=ppt/diagrams/_rels/data4.xml.rels><?xml version="1.0" encoding="UTF-8" standalone="yes"?>
<Relationships xmlns="http://schemas.openxmlformats.org/package/2006/relationships"><Relationship Id="rId1" Type="http://schemas.openxmlformats.org/officeDocument/2006/relationships/image" Target="../media/image61.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61.jpe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1E8E8A-DAA8-4BA4-AA51-17E90EC23DB1}"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BA0156FC-0F2D-4345-9012-3DBED3E58163}">
      <dgm:prSet custT="1">
        <dgm:style>
          <a:lnRef idx="2">
            <a:schemeClr val="accent2"/>
          </a:lnRef>
          <a:fillRef idx="1">
            <a:schemeClr val="lt1"/>
          </a:fillRef>
          <a:effectRef idx="0">
            <a:schemeClr val="accent2"/>
          </a:effectRef>
          <a:fontRef idx="minor">
            <a:schemeClr val="dk1"/>
          </a:fontRef>
        </dgm:style>
      </dgm:prSet>
      <dgm:spPr/>
      <dgm:t>
        <a:bodyPr/>
        <a:lstStyle/>
        <a:p>
          <a:pPr rtl="0"/>
          <a:r>
            <a:rPr lang="en-US" sz="2000" b="0" i="0"/>
            <a:t>How can we tell if someone might have </a:t>
          </a:r>
          <a:r>
            <a:rPr lang="en-US" sz="2000" b="0" i="0">
              <a:latin typeface="Calibri"/>
            </a:rPr>
            <a:t>read aloud confusion dyslexia?</a:t>
          </a:r>
        </a:p>
      </dgm:t>
    </dgm:pt>
    <dgm:pt modelId="{0201AB36-A2E4-4F29-AD3A-BDF0FE39AC0D}" type="parTrans" cxnId="{CBA4CB0C-24C4-4B2B-B0F5-87A38A79C5BF}">
      <dgm:prSet/>
      <dgm:spPr/>
      <dgm:t>
        <a:bodyPr/>
        <a:lstStyle/>
        <a:p>
          <a:endParaRPr lang="en-US"/>
        </a:p>
      </dgm:t>
    </dgm:pt>
    <dgm:pt modelId="{C7FD2884-EB7A-457C-B984-A7BC793BD230}" type="sibTrans" cxnId="{CBA4CB0C-24C4-4B2B-B0F5-87A38A79C5BF}">
      <dgm:prSet/>
      <dgm:spPr/>
      <dgm:t>
        <a:bodyPr/>
        <a:lstStyle/>
        <a:p>
          <a:endParaRPr lang="en-US"/>
        </a:p>
      </dgm:t>
    </dgm:pt>
    <dgm:pt modelId="{0751EC87-9E65-402D-895E-654773BAE8F2}">
      <dgm:prSet custT="1">
        <dgm:style>
          <a:lnRef idx="2">
            <a:schemeClr val="accent2"/>
          </a:lnRef>
          <a:fillRef idx="1">
            <a:schemeClr val="lt1"/>
          </a:fillRef>
          <a:effectRef idx="0">
            <a:schemeClr val="accent2"/>
          </a:effectRef>
          <a:fontRef idx="minor">
            <a:schemeClr val="dk1"/>
          </a:fontRef>
        </dgm:style>
      </dgm:prSet>
      <dgm:spPr/>
      <dgm:t>
        <a:bodyPr/>
        <a:lstStyle/>
        <a:p>
          <a:r>
            <a:rPr lang="en-US" sz="2000" b="0" i="0"/>
            <a:t>How can we keep track of someone's progress as they work on improving?</a:t>
          </a:r>
          <a:r>
            <a:rPr lang="en-US" sz="2000"/>
            <a:t> </a:t>
          </a:r>
        </a:p>
      </dgm:t>
    </dgm:pt>
    <dgm:pt modelId="{32ADB8F2-A7B5-4DBB-A11F-9E2E44D408E5}" type="parTrans" cxnId="{8FD597C2-58B1-4345-BA1E-684F950E6A03}">
      <dgm:prSet/>
      <dgm:spPr/>
      <dgm:t>
        <a:bodyPr/>
        <a:lstStyle/>
        <a:p>
          <a:endParaRPr lang="en-US"/>
        </a:p>
      </dgm:t>
    </dgm:pt>
    <dgm:pt modelId="{17630C01-06A3-4366-9C37-45C02CA9F804}" type="sibTrans" cxnId="{8FD597C2-58B1-4345-BA1E-684F950E6A03}">
      <dgm:prSet/>
      <dgm:spPr/>
      <dgm:t>
        <a:bodyPr/>
        <a:lstStyle/>
        <a:p>
          <a:endParaRPr lang="en-US"/>
        </a:p>
      </dgm:t>
    </dgm:pt>
    <dgm:pt modelId="{67CEA045-E8F1-47D1-A319-EDF5F1A897A7}">
      <dgm:prSet custT="1">
        <dgm:style>
          <a:lnRef idx="2">
            <a:schemeClr val="accent2"/>
          </a:lnRef>
          <a:fillRef idx="1">
            <a:schemeClr val="lt1"/>
          </a:fillRef>
          <a:effectRef idx="0">
            <a:schemeClr val="accent2"/>
          </a:effectRef>
          <a:fontRef idx="minor">
            <a:schemeClr val="dk1"/>
          </a:fontRef>
        </dgm:style>
      </dgm:prSet>
      <dgm:spPr/>
      <dgm:t>
        <a:bodyPr/>
        <a:lstStyle/>
        <a:p>
          <a:pPr rtl="0"/>
          <a:r>
            <a:rPr lang="en-US" sz="2000" b="0" i="0"/>
            <a:t>Can technology make it easier to identify and help people with </a:t>
          </a:r>
          <a:r>
            <a:rPr lang="en-US" sz="2000" b="0" i="0">
              <a:latin typeface="Calibri"/>
            </a:rPr>
            <a:t>read aloud confusion dyslexia</a:t>
          </a:r>
          <a:r>
            <a:rPr lang="en-US" sz="2000" b="0" i="0"/>
            <a:t>?</a:t>
          </a:r>
          <a:endParaRPr lang="en-US" sz="2000"/>
        </a:p>
      </dgm:t>
    </dgm:pt>
    <dgm:pt modelId="{E9C59CF8-0BFD-4F56-BD9C-585DD19CCF0D}" type="parTrans" cxnId="{CF10309F-BF91-4B08-98E3-114721F062C9}">
      <dgm:prSet/>
      <dgm:spPr/>
      <dgm:t>
        <a:bodyPr/>
        <a:lstStyle/>
        <a:p>
          <a:endParaRPr lang="en-US"/>
        </a:p>
      </dgm:t>
    </dgm:pt>
    <dgm:pt modelId="{15905F93-7C30-41B5-BC7E-C2F549E27CB3}" type="sibTrans" cxnId="{CF10309F-BF91-4B08-98E3-114721F062C9}">
      <dgm:prSet/>
      <dgm:spPr/>
      <dgm:t>
        <a:bodyPr/>
        <a:lstStyle/>
        <a:p>
          <a:endParaRPr lang="en-US"/>
        </a:p>
      </dgm:t>
    </dgm:pt>
    <dgm:pt modelId="{6B0D002C-41DA-44A1-AD31-98ACE1D07961}">
      <dgm:prSet phldr="0"/>
      <dgm:spPr/>
      <dgm:t>
        <a:bodyPr/>
        <a:lstStyle/>
        <a:p>
          <a:pPr rtl="0"/>
          <a:r>
            <a:rPr lang="en-US" sz="2000" b="0" i="0"/>
            <a:t>What fun activities can we use to help improve </a:t>
          </a:r>
          <a:r>
            <a:rPr lang="en-US" b="0" i="0">
              <a:latin typeface="Calibri"/>
            </a:rPr>
            <a:t>this</a:t>
          </a:r>
          <a:r>
            <a:rPr lang="en-US">
              <a:latin typeface="Calibri"/>
            </a:rPr>
            <a:t> condition?</a:t>
          </a:r>
          <a:endParaRPr lang="en-US"/>
        </a:p>
      </dgm:t>
    </dgm:pt>
    <dgm:pt modelId="{96B03A05-F6C6-4C83-9721-3B96F31C070D}" type="parTrans" cxnId="{928DCB89-3448-4E99-B168-D6F869DDA3E4}">
      <dgm:prSet/>
      <dgm:spPr/>
    </dgm:pt>
    <dgm:pt modelId="{1DACFFF2-704C-40BD-81C6-1560F53F823C}" type="sibTrans" cxnId="{928DCB89-3448-4E99-B168-D6F869DDA3E4}">
      <dgm:prSet/>
      <dgm:spPr/>
    </dgm:pt>
    <dgm:pt modelId="{5D2189E3-693B-48B6-89D7-A01A45FFB324}" type="pres">
      <dgm:prSet presAssocID="{AE1E8E8A-DAA8-4BA4-AA51-17E90EC23DB1}" presName="diagram" presStyleCnt="0">
        <dgm:presLayoutVars>
          <dgm:dir/>
          <dgm:resizeHandles val="exact"/>
        </dgm:presLayoutVars>
      </dgm:prSet>
      <dgm:spPr/>
    </dgm:pt>
    <dgm:pt modelId="{AD5BB7CC-34AC-4BB9-B940-C4A4DE04A6CE}" type="pres">
      <dgm:prSet presAssocID="{BA0156FC-0F2D-4345-9012-3DBED3E58163}" presName="node" presStyleLbl="node1" presStyleIdx="0" presStyleCnt="4">
        <dgm:presLayoutVars>
          <dgm:bulletEnabled val="1"/>
        </dgm:presLayoutVars>
      </dgm:prSet>
      <dgm:spPr/>
    </dgm:pt>
    <dgm:pt modelId="{C2C57EEA-77E5-414D-BF8B-4BC2D2D81EE8}" type="pres">
      <dgm:prSet presAssocID="{C7FD2884-EB7A-457C-B984-A7BC793BD230}" presName="sibTrans" presStyleCnt="0"/>
      <dgm:spPr/>
    </dgm:pt>
    <dgm:pt modelId="{D776C83E-32EB-4C09-8EB6-D17C065DD23F}" type="pres">
      <dgm:prSet presAssocID="{6B0D002C-41DA-44A1-AD31-98ACE1D07961}" presName="node" presStyleLbl="node1" presStyleIdx="1" presStyleCnt="4">
        <dgm:presLayoutVars>
          <dgm:bulletEnabled val="1"/>
        </dgm:presLayoutVars>
      </dgm:prSet>
      <dgm:spPr/>
    </dgm:pt>
    <dgm:pt modelId="{098DE11D-E970-4619-B783-DE70B71E0531}" type="pres">
      <dgm:prSet presAssocID="{1DACFFF2-704C-40BD-81C6-1560F53F823C}" presName="sibTrans" presStyleCnt="0"/>
      <dgm:spPr/>
    </dgm:pt>
    <dgm:pt modelId="{F715F662-7604-4DA8-985B-6B4071E7F8E0}" type="pres">
      <dgm:prSet presAssocID="{0751EC87-9E65-402D-895E-654773BAE8F2}" presName="node" presStyleLbl="node1" presStyleIdx="2" presStyleCnt="4">
        <dgm:presLayoutVars>
          <dgm:bulletEnabled val="1"/>
        </dgm:presLayoutVars>
      </dgm:prSet>
      <dgm:spPr/>
    </dgm:pt>
    <dgm:pt modelId="{92F4DA90-4DC2-46C3-AB05-63BCEECD7812}" type="pres">
      <dgm:prSet presAssocID="{17630C01-06A3-4366-9C37-45C02CA9F804}" presName="sibTrans" presStyleCnt="0"/>
      <dgm:spPr/>
    </dgm:pt>
    <dgm:pt modelId="{56317D64-7D8C-4A7F-9A45-F65256B5B26B}" type="pres">
      <dgm:prSet presAssocID="{67CEA045-E8F1-47D1-A319-EDF5F1A897A7}" presName="node" presStyleLbl="node1" presStyleIdx="3" presStyleCnt="4">
        <dgm:presLayoutVars>
          <dgm:bulletEnabled val="1"/>
        </dgm:presLayoutVars>
      </dgm:prSet>
      <dgm:spPr/>
    </dgm:pt>
  </dgm:ptLst>
  <dgm:cxnLst>
    <dgm:cxn modelId="{CBA4CB0C-24C4-4B2B-B0F5-87A38A79C5BF}" srcId="{AE1E8E8A-DAA8-4BA4-AA51-17E90EC23DB1}" destId="{BA0156FC-0F2D-4345-9012-3DBED3E58163}" srcOrd="0" destOrd="0" parTransId="{0201AB36-A2E4-4F29-AD3A-BDF0FE39AC0D}" sibTransId="{C7FD2884-EB7A-457C-B984-A7BC793BD230}"/>
    <dgm:cxn modelId="{9F5C5B61-D770-40DA-AAB4-4A4DD54F57B4}" type="presOf" srcId="{AE1E8E8A-DAA8-4BA4-AA51-17E90EC23DB1}" destId="{5D2189E3-693B-48B6-89D7-A01A45FFB324}" srcOrd="0" destOrd="0" presId="urn:microsoft.com/office/officeart/2005/8/layout/default"/>
    <dgm:cxn modelId="{2B409568-65B7-4482-93CB-493933BF8308}" type="presOf" srcId="{6B0D002C-41DA-44A1-AD31-98ACE1D07961}" destId="{D776C83E-32EB-4C09-8EB6-D17C065DD23F}" srcOrd="0" destOrd="0" presId="urn:microsoft.com/office/officeart/2005/8/layout/default"/>
    <dgm:cxn modelId="{64ECB872-1DD6-46C5-A6CF-68FE52744BBD}" type="presOf" srcId="{0751EC87-9E65-402D-895E-654773BAE8F2}" destId="{F715F662-7604-4DA8-985B-6B4071E7F8E0}" srcOrd="0" destOrd="0" presId="urn:microsoft.com/office/officeart/2005/8/layout/default"/>
    <dgm:cxn modelId="{928DCB89-3448-4E99-B168-D6F869DDA3E4}" srcId="{AE1E8E8A-DAA8-4BA4-AA51-17E90EC23DB1}" destId="{6B0D002C-41DA-44A1-AD31-98ACE1D07961}" srcOrd="1" destOrd="0" parTransId="{96B03A05-F6C6-4C83-9721-3B96F31C070D}" sibTransId="{1DACFFF2-704C-40BD-81C6-1560F53F823C}"/>
    <dgm:cxn modelId="{CF10309F-BF91-4B08-98E3-114721F062C9}" srcId="{AE1E8E8A-DAA8-4BA4-AA51-17E90EC23DB1}" destId="{67CEA045-E8F1-47D1-A319-EDF5F1A897A7}" srcOrd="3" destOrd="0" parTransId="{E9C59CF8-0BFD-4F56-BD9C-585DD19CCF0D}" sibTransId="{15905F93-7C30-41B5-BC7E-C2F549E27CB3}"/>
    <dgm:cxn modelId="{9D4316A6-C721-4027-8984-2C5149A5AA45}" type="presOf" srcId="{BA0156FC-0F2D-4345-9012-3DBED3E58163}" destId="{AD5BB7CC-34AC-4BB9-B940-C4A4DE04A6CE}" srcOrd="0" destOrd="0" presId="urn:microsoft.com/office/officeart/2005/8/layout/default"/>
    <dgm:cxn modelId="{A4E0A5AD-E243-4AF0-9994-3B0C581E0605}" type="presOf" srcId="{67CEA045-E8F1-47D1-A319-EDF5F1A897A7}" destId="{56317D64-7D8C-4A7F-9A45-F65256B5B26B}" srcOrd="0" destOrd="0" presId="urn:microsoft.com/office/officeart/2005/8/layout/default"/>
    <dgm:cxn modelId="{8FD597C2-58B1-4345-BA1E-684F950E6A03}" srcId="{AE1E8E8A-DAA8-4BA4-AA51-17E90EC23DB1}" destId="{0751EC87-9E65-402D-895E-654773BAE8F2}" srcOrd="2" destOrd="0" parTransId="{32ADB8F2-A7B5-4DBB-A11F-9E2E44D408E5}" sibTransId="{17630C01-06A3-4366-9C37-45C02CA9F804}"/>
    <dgm:cxn modelId="{50CB1959-BCE5-4D7F-BD29-1DE08AA24F06}" type="presParOf" srcId="{5D2189E3-693B-48B6-89D7-A01A45FFB324}" destId="{AD5BB7CC-34AC-4BB9-B940-C4A4DE04A6CE}" srcOrd="0" destOrd="0" presId="urn:microsoft.com/office/officeart/2005/8/layout/default"/>
    <dgm:cxn modelId="{A4811E27-BB44-4967-B9D1-59CB66F1AB64}" type="presParOf" srcId="{5D2189E3-693B-48B6-89D7-A01A45FFB324}" destId="{C2C57EEA-77E5-414D-BF8B-4BC2D2D81EE8}" srcOrd="1" destOrd="0" presId="urn:microsoft.com/office/officeart/2005/8/layout/default"/>
    <dgm:cxn modelId="{FC117D8C-780E-4589-AF9C-3CB751BA32D0}" type="presParOf" srcId="{5D2189E3-693B-48B6-89D7-A01A45FFB324}" destId="{D776C83E-32EB-4C09-8EB6-D17C065DD23F}" srcOrd="2" destOrd="0" presId="urn:microsoft.com/office/officeart/2005/8/layout/default"/>
    <dgm:cxn modelId="{73606094-B457-448C-950F-2A9CAEFC11A1}" type="presParOf" srcId="{5D2189E3-693B-48B6-89D7-A01A45FFB324}" destId="{098DE11D-E970-4619-B783-DE70B71E0531}" srcOrd="3" destOrd="0" presId="urn:microsoft.com/office/officeart/2005/8/layout/default"/>
    <dgm:cxn modelId="{BA995499-3186-40C3-8295-676457FF6B7A}" type="presParOf" srcId="{5D2189E3-693B-48B6-89D7-A01A45FFB324}" destId="{F715F662-7604-4DA8-985B-6B4071E7F8E0}" srcOrd="4" destOrd="0" presId="urn:microsoft.com/office/officeart/2005/8/layout/default"/>
    <dgm:cxn modelId="{0AB91B0F-A519-4799-ACE9-53CFEC5223D7}" type="presParOf" srcId="{5D2189E3-693B-48B6-89D7-A01A45FFB324}" destId="{92F4DA90-4DC2-46C3-AB05-63BCEECD7812}" srcOrd="5" destOrd="0" presId="urn:microsoft.com/office/officeart/2005/8/layout/default"/>
    <dgm:cxn modelId="{939FDC02-3D9C-4E39-AF24-82E8B6E8FBBC}" type="presParOf" srcId="{5D2189E3-693B-48B6-89D7-A01A45FFB324}" destId="{56317D64-7D8C-4A7F-9A45-F65256B5B26B}"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7B0D90-3D20-4898-96F2-975235478412}"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FA4DE30E-F2C9-4E3C-BFE3-1BF4FD6682D1}">
      <dgm:prSet custT="1">
        <dgm:style>
          <a:lnRef idx="3">
            <a:schemeClr val="lt1"/>
          </a:lnRef>
          <a:fillRef idx="1">
            <a:schemeClr val="dk1"/>
          </a:fillRef>
          <a:effectRef idx="1">
            <a:schemeClr val="dk1"/>
          </a:effectRef>
          <a:fontRef idx="minor">
            <a:schemeClr val="lt1"/>
          </a:fontRef>
        </dgm:style>
      </dgm:prSet>
      <dgm:spPr/>
      <dgm:t>
        <a:bodyPr/>
        <a:lstStyle/>
        <a:p>
          <a:r>
            <a:rPr lang="en-US" sz="3200"/>
            <a:t>Sub</a:t>
          </a:r>
          <a:r>
            <a:rPr lang="en-US" sz="3900"/>
            <a:t> </a:t>
          </a:r>
          <a:r>
            <a:rPr lang="en-US" sz="3200"/>
            <a:t>Objectives</a:t>
          </a:r>
          <a:endParaRPr lang="en-US" sz="3900"/>
        </a:p>
      </dgm:t>
    </dgm:pt>
    <dgm:pt modelId="{E86C8A99-7F14-4F67-8D6B-4EBC641B4943}" type="parTrans" cxnId="{E54CE6EE-576F-4E6A-A270-29FC26F08971}">
      <dgm:prSet/>
      <dgm:spPr/>
      <dgm:t>
        <a:bodyPr/>
        <a:lstStyle/>
        <a:p>
          <a:endParaRPr lang="en-US"/>
        </a:p>
      </dgm:t>
    </dgm:pt>
    <dgm:pt modelId="{2264B2EA-F3B2-495F-A53A-847FD9441694}" type="sibTrans" cxnId="{E54CE6EE-576F-4E6A-A270-29FC26F08971}">
      <dgm:prSet/>
      <dgm:spPr/>
      <dgm:t>
        <a:bodyPr/>
        <a:lstStyle/>
        <a:p>
          <a:endParaRPr lang="en-US"/>
        </a:p>
      </dgm:t>
    </dgm:pt>
    <dgm:pt modelId="{EE36AB71-F613-442E-ADCD-FA090E37578C}">
      <dgm:prSet custT="1">
        <dgm:style>
          <a:lnRef idx="2">
            <a:schemeClr val="accent4"/>
          </a:lnRef>
          <a:fillRef idx="1">
            <a:schemeClr val="lt1"/>
          </a:fillRef>
          <a:effectRef idx="0">
            <a:schemeClr val="accent4"/>
          </a:effectRef>
          <a:fontRef idx="minor">
            <a:schemeClr val="dk1"/>
          </a:fontRef>
        </dgm:style>
      </dgm:prSet>
      <dgm:spPr/>
      <dgm:t>
        <a:bodyPr/>
        <a:lstStyle/>
        <a:p>
          <a:r>
            <a:rPr lang="en-US" sz="2000" b="0" i="0"/>
            <a:t>Identification of Verbal </a:t>
          </a:r>
          <a:r>
            <a:rPr lang="en-US" sz="2000" b="0" i="0">
              <a:latin typeface="Calibri"/>
            </a:rPr>
            <a:t>Dyslexia</a:t>
          </a:r>
          <a:endParaRPr lang="en-US" sz="2000"/>
        </a:p>
      </dgm:t>
    </dgm:pt>
    <dgm:pt modelId="{8F85CE51-4D27-460F-9984-99D49584D01B}" type="parTrans" cxnId="{B557B922-52C1-4F50-A2D3-7316DC79C26F}">
      <dgm:prSet/>
      <dgm:spPr/>
      <dgm:t>
        <a:bodyPr/>
        <a:lstStyle/>
        <a:p>
          <a:endParaRPr lang="en-US"/>
        </a:p>
      </dgm:t>
    </dgm:pt>
    <dgm:pt modelId="{2A2217EA-FE36-46A5-B636-7F60EE537C3E}" type="sibTrans" cxnId="{B557B922-52C1-4F50-A2D3-7316DC79C26F}">
      <dgm:prSet/>
      <dgm:spPr/>
      <dgm:t>
        <a:bodyPr/>
        <a:lstStyle/>
        <a:p>
          <a:endParaRPr lang="en-US"/>
        </a:p>
      </dgm:t>
    </dgm:pt>
    <dgm:pt modelId="{C95C3717-1AE2-49F3-A171-CA414514FAF0}">
      <dgm:prSet custT="1">
        <dgm:style>
          <a:lnRef idx="2">
            <a:schemeClr val="accent4"/>
          </a:lnRef>
          <a:fillRef idx="1">
            <a:schemeClr val="lt1"/>
          </a:fillRef>
          <a:effectRef idx="0">
            <a:schemeClr val="accent4"/>
          </a:effectRef>
          <a:fontRef idx="minor">
            <a:schemeClr val="dk1"/>
          </a:fontRef>
        </dgm:style>
      </dgm:prSet>
      <dgm:spPr/>
      <dgm:t>
        <a:bodyPr/>
        <a:lstStyle/>
        <a:p>
          <a:r>
            <a:rPr lang="en-US" sz="2000" b="0" i="0"/>
            <a:t>Identification of </a:t>
          </a:r>
          <a:r>
            <a:rPr lang="en-US" sz="2000" b="0" i="0">
              <a:latin typeface="Calibri"/>
            </a:rPr>
            <a:t>readaloud</a:t>
          </a:r>
          <a:r>
            <a:rPr lang="en-US" sz="2000" b="0" i="0"/>
            <a:t> </a:t>
          </a:r>
          <a:r>
            <a:rPr lang="en-US" sz="2000" b="0" i="0">
              <a:latin typeface="Calibri"/>
            </a:rPr>
            <a:t>Dyslexia</a:t>
          </a:r>
          <a:endParaRPr lang="en-US" sz="2000"/>
        </a:p>
      </dgm:t>
    </dgm:pt>
    <dgm:pt modelId="{2193FE9D-85B5-4ABD-8DF6-795192412F25}" type="parTrans" cxnId="{0507C83E-A19A-4A6B-828B-E227AED7BEF0}">
      <dgm:prSet/>
      <dgm:spPr/>
      <dgm:t>
        <a:bodyPr/>
        <a:lstStyle/>
        <a:p>
          <a:endParaRPr lang="en-US"/>
        </a:p>
      </dgm:t>
    </dgm:pt>
    <dgm:pt modelId="{92FD3763-3747-4503-9ADF-5F5920F55516}" type="sibTrans" cxnId="{0507C83E-A19A-4A6B-828B-E227AED7BEF0}">
      <dgm:prSet/>
      <dgm:spPr/>
      <dgm:t>
        <a:bodyPr/>
        <a:lstStyle/>
        <a:p>
          <a:endParaRPr lang="en-US"/>
        </a:p>
      </dgm:t>
    </dgm:pt>
    <dgm:pt modelId="{5E1E73AF-3178-4DBF-B737-52B1E01BC707}">
      <dgm:prSet custT="1">
        <dgm:style>
          <a:lnRef idx="2">
            <a:schemeClr val="accent4"/>
          </a:lnRef>
          <a:fillRef idx="1">
            <a:schemeClr val="lt1"/>
          </a:fillRef>
          <a:effectRef idx="0">
            <a:schemeClr val="accent4"/>
          </a:effectRef>
          <a:fontRef idx="minor">
            <a:schemeClr val="dk1"/>
          </a:fontRef>
        </dgm:style>
      </dgm:prSet>
      <dgm:spPr/>
      <dgm:t>
        <a:bodyPr/>
        <a:lstStyle/>
        <a:p>
          <a:r>
            <a:rPr lang="en-US" sz="2000"/>
            <a:t>Suggest remedies for identified users at risk</a:t>
          </a:r>
        </a:p>
      </dgm:t>
    </dgm:pt>
    <dgm:pt modelId="{DDBCCDAB-5811-48BA-8142-BD46941BACF9}" type="parTrans" cxnId="{CA696388-BCEB-40D6-B835-C2A45952A469}">
      <dgm:prSet/>
      <dgm:spPr/>
      <dgm:t>
        <a:bodyPr/>
        <a:lstStyle/>
        <a:p>
          <a:endParaRPr lang="en-US"/>
        </a:p>
      </dgm:t>
    </dgm:pt>
    <dgm:pt modelId="{A3377918-6483-4D66-8E94-FC3CB8478F0E}" type="sibTrans" cxnId="{CA696388-BCEB-40D6-B835-C2A45952A469}">
      <dgm:prSet/>
      <dgm:spPr/>
      <dgm:t>
        <a:bodyPr/>
        <a:lstStyle/>
        <a:p>
          <a:endParaRPr lang="en-US"/>
        </a:p>
      </dgm:t>
    </dgm:pt>
    <dgm:pt modelId="{673CA82B-D0C3-465F-B446-65E6942A16E4}" type="pres">
      <dgm:prSet presAssocID="{2A7B0D90-3D20-4898-96F2-975235478412}" presName="Name0" presStyleCnt="0">
        <dgm:presLayoutVars>
          <dgm:dir/>
          <dgm:animLvl val="lvl"/>
          <dgm:resizeHandles val="exact"/>
        </dgm:presLayoutVars>
      </dgm:prSet>
      <dgm:spPr/>
    </dgm:pt>
    <dgm:pt modelId="{D21122AD-968C-42EC-BBB9-8AF99C0F3E13}" type="pres">
      <dgm:prSet presAssocID="{FA4DE30E-F2C9-4E3C-BFE3-1BF4FD6682D1}" presName="vertFlow" presStyleCnt="0"/>
      <dgm:spPr/>
    </dgm:pt>
    <dgm:pt modelId="{D22D542F-6907-47E1-9DCC-21E569DE42C3}" type="pres">
      <dgm:prSet presAssocID="{FA4DE30E-F2C9-4E3C-BFE3-1BF4FD6682D1}" presName="header" presStyleLbl="node1" presStyleIdx="0" presStyleCnt="1" custLinFactNeighborY="3794"/>
      <dgm:spPr/>
    </dgm:pt>
    <dgm:pt modelId="{7A721200-301D-42CF-9986-E1F24E03F146}" type="pres">
      <dgm:prSet presAssocID="{8F85CE51-4D27-460F-9984-99D49584D01B}" presName="parTrans" presStyleLbl="sibTrans2D1" presStyleIdx="0" presStyleCnt="3"/>
      <dgm:spPr/>
    </dgm:pt>
    <dgm:pt modelId="{3B895EB2-EE95-403A-9943-4138099ECFDE}" type="pres">
      <dgm:prSet presAssocID="{EE36AB71-F613-442E-ADCD-FA090E37578C}" presName="child" presStyleLbl="alignAccFollowNode1" presStyleIdx="0" presStyleCnt="3">
        <dgm:presLayoutVars>
          <dgm:chMax val="0"/>
          <dgm:bulletEnabled val="1"/>
        </dgm:presLayoutVars>
      </dgm:prSet>
      <dgm:spPr/>
    </dgm:pt>
    <dgm:pt modelId="{6D89A57E-5D15-417A-B8F3-90110DF9DF63}" type="pres">
      <dgm:prSet presAssocID="{2A2217EA-FE36-46A5-B636-7F60EE537C3E}" presName="sibTrans" presStyleLbl="sibTrans2D1" presStyleIdx="1" presStyleCnt="3"/>
      <dgm:spPr/>
    </dgm:pt>
    <dgm:pt modelId="{C17A8F55-F1E6-4CB2-BC2A-7A45846F4938}" type="pres">
      <dgm:prSet presAssocID="{C95C3717-1AE2-49F3-A171-CA414514FAF0}" presName="child" presStyleLbl="alignAccFollowNode1" presStyleIdx="1" presStyleCnt="3">
        <dgm:presLayoutVars>
          <dgm:chMax val="0"/>
          <dgm:bulletEnabled val="1"/>
        </dgm:presLayoutVars>
      </dgm:prSet>
      <dgm:spPr/>
    </dgm:pt>
    <dgm:pt modelId="{22E8C307-0E82-425B-8BA2-1CCEF142190F}" type="pres">
      <dgm:prSet presAssocID="{92FD3763-3747-4503-9ADF-5F5920F55516}" presName="sibTrans" presStyleLbl="sibTrans2D1" presStyleIdx="2" presStyleCnt="3"/>
      <dgm:spPr/>
    </dgm:pt>
    <dgm:pt modelId="{5CB8BE57-6446-410B-88E0-4405C5630769}" type="pres">
      <dgm:prSet presAssocID="{5E1E73AF-3178-4DBF-B737-52B1E01BC707}" presName="child" presStyleLbl="alignAccFollowNode1" presStyleIdx="2" presStyleCnt="3">
        <dgm:presLayoutVars>
          <dgm:chMax val="0"/>
          <dgm:bulletEnabled val="1"/>
        </dgm:presLayoutVars>
      </dgm:prSet>
      <dgm:spPr/>
    </dgm:pt>
  </dgm:ptLst>
  <dgm:cxnLst>
    <dgm:cxn modelId="{B557B922-52C1-4F50-A2D3-7316DC79C26F}" srcId="{FA4DE30E-F2C9-4E3C-BFE3-1BF4FD6682D1}" destId="{EE36AB71-F613-442E-ADCD-FA090E37578C}" srcOrd="0" destOrd="0" parTransId="{8F85CE51-4D27-460F-9984-99D49584D01B}" sibTransId="{2A2217EA-FE36-46A5-B636-7F60EE537C3E}"/>
    <dgm:cxn modelId="{25F1562C-C148-470C-A9F8-8C3C8CFBEB39}" type="presOf" srcId="{92FD3763-3747-4503-9ADF-5F5920F55516}" destId="{22E8C307-0E82-425B-8BA2-1CCEF142190F}" srcOrd="0" destOrd="0" presId="urn:microsoft.com/office/officeart/2005/8/layout/lProcess1"/>
    <dgm:cxn modelId="{0507C83E-A19A-4A6B-828B-E227AED7BEF0}" srcId="{FA4DE30E-F2C9-4E3C-BFE3-1BF4FD6682D1}" destId="{C95C3717-1AE2-49F3-A171-CA414514FAF0}" srcOrd="1" destOrd="0" parTransId="{2193FE9D-85B5-4ABD-8DF6-795192412F25}" sibTransId="{92FD3763-3747-4503-9ADF-5F5920F55516}"/>
    <dgm:cxn modelId="{90915047-7492-4C57-9B36-31609D00663C}" type="presOf" srcId="{2A2217EA-FE36-46A5-B636-7F60EE537C3E}" destId="{6D89A57E-5D15-417A-B8F3-90110DF9DF63}" srcOrd="0" destOrd="0" presId="urn:microsoft.com/office/officeart/2005/8/layout/lProcess1"/>
    <dgm:cxn modelId="{27C5246F-5028-4434-B81E-55CB641AAD30}" type="presOf" srcId="{2A7B0D90-3D20-4898-96F2-975235478412}" destId="{673CA82B-D0C3-465F-B446-65E6942A16E4}" srcOrd="0" destOrd="0" presId="urn:microsoft.com/office/officeart/2005/8/layout/lProcess1"/>
    <dgm:cxn modelId="{F579C37C-6319-4920-91AC-5F09346728FC}" type="presOf" srcId="{5E1E73AF-3178-4DBF-B737-52B1E01BC707}" destId="{5CB8BE57-6446-410B-88E0-4405C5630769}" srcOrd="0" destOrd="0" presId="urn:microsoft.com/office/officeart/2005/8/layout/lProcess1"/>
    <dgm:cxn modelId="{73790383-F338-4072-8D8D-67FB9CA10A79}" type="presOf" srcId="{C95C3717-1AE2-49F3-A171-CA414514FAF0}" destId="{C17A8F55-F1E6-4CB2-BC2A-7A45846F4938}" srcOrd="0" destOrd="0" presId="urn:microsoft.com/office/officeart/2005/8/layout/lProcess1"/>
    <dgm:cxn modelId="{CA696388-BCEB-40D6-B835-C2A45952A469}" srcId="{FA4DE30E-F2C9-4E3C-BFE3-1BF4FD6682D1}" destId="{5E1E73AF-3178-4DBF-B737-52B1E01BC707}" srcOrd="2" destOrd="0" parTransId="{DDBCCDAB-5811-48BA-8142-BD46941BACF9}" sibTransId="{A3377918-6483-4D66-8E94-FC3CB8478F0E}"/>
    <dgm:cxn modelId="{BAC6038C-7779-49B6-A548-D695566FDEEB}" type="presOf" srcId="{8F85CE51-4D27-460F-9984-99D49584D01B}" destId="{7A721200-301D-42CF-9986-E1F24E03F146}" srcOrd="0" destOrd="0" presId="urn:microsoft.com/office/officeart/2005/8/layout/lProcess1"/>
    <dgm:cxn modelId="{7840558F-884B-4718-ACE4-DE76C7DD89E5}" type="presOf" srcId="{FA4DE30E-F2C9-4E3C-BFE3-1BF4FD6682D1}" destId="{D22D542F-6907-47E1-9DCC-21E569DE42C3}" srcOrd="0" destOrd="0" presId="urn:microsoft.com/office/officeart/2005/8/layout/lProcess1"/>
    <dgm:cxn modelId="{3A3794E6-354A-4E9E-8A0C-B4D8D1CF7186}" type="presOf" srcId="{EE36AB71-F613-442E-ADCD-FA090E37578C}" destId="{3B895EB2-EE95-403A-9943-4138099ECFDE}" srcOrd="0" destOrd="0" presId="urn:microsoft.com/office/officeart/2005/8/layout/lProcess1"/>
    <dgm:cxn modelId="{E54CE6EE-576F-4E6A-A270-29FC26F08971}" srcId="{2A7B0D90-3D20-4898-96F2-975235478412}" destId="{FA4DE30E-F2C9-4E3C-BFE3-1BF4FD6682D1}" srcOrd="0" destOrd="0" parTransId="{E86C8A99-7F14-4F67-8D6B-4EBC641B4943}" sibTransId="{2264B2EA-F3B2-495F-A53A-847FD9441694}"/>
    <dgm:cxn modelId="{7F204DF0-97AA-4D9D-BA00-BDD8D0C243EC}" type="presParOf" srcId="{673CA82B-D0C3-465F-B446-65E6942A16E4}" destId="{D21122AD-968C-42EC-BBB9-8AF99C0F3E13}" srcOrd="0" destOrd="0" presId="urn:microsoft.com/office/officeart/2005/8/layout/lProcess1"/>
    <dgm:cxn modelId="{151D09D0-D630-4627-B1A6-222EC111B8E4}" type="presParOf" srcId="{D21122AD-968C-42EC-BBB9-8AF99C0F3E13}" destId="{D22D542F-6907-47E1-9DCC-21E569DE42C3}" srcOrd="0" destOrd="0" presId="urn:microsoft.com/office/officeart/2005/8/layout/lProcess1"/>
    <dgm:cxn modelId="{DC340889-7E0E-498E-9B5C-63921BBBCA31}" type="presParOf" srcId="{D21122AD-968C-42EC-BBB9-8AF99C0F3E13}" destId="{7A721200-301D-42CF-9986-E1F24E03F146}" srcOrd="1" destOrd="0" presId="urn:microsoft.com/office/officeart/2005/8/layout/lProcess1"/>
    <dgm:cxn modelId="{7C578F2F-CD73-418F-8E27-439A3F877E3E}" type="presParOf" srcId="{D21122AD-968C-42EC-BBB9-8AF99C0F3E13}" destId="{3B895EB2-EE95-403A-9943-4138099ECFDE}" srcOrd="2" destOrd="0" presId="urn:microsoft.com/office/officeart/2005/8/layout/lProcess1"/>
    <dgm:cxn modelId="{29C9271A-2C06-4C5C-A8C3-48BA2A8943CD}" type="presParOf" srcId="{D21122AD-968C-42EC-BBB9-8AF99C0F3E13}" destId="{6D89A57E-5D15-417A-B8F3-90110DF9DF63}" srcOrd="3" destOrd="0" presId="urn:microsoft.com/office/officeart/2005/8/layout/lProcess1"/>
    <dgm:cxn modelId="{4FDD73DB-8893-4864-AE7E-7024642DD1BA}" type="presParOf" srcId="{D21122AD-968C-42EC-BBB9-8AF99C0F3E13}" destId="{C17A8F55-F1E6-4CB2-BC2A-7A45846F4938}" srcOrd="4" destOrd="0" presId="urn:microsoft.com/office/officeart/2005/8/layout/lProcess1"/>
    <dgm:cxn modelId="{9F93C3C7-AC98-4B4E-9CA2-A93A1DFE3B7D}" type="presParOf" srcId="{D21122AD-968C-42EC-BBB9-8AF99C0F3E13}" destId="{22E8C307-0E82-425B-8BA2-1CCEF142190F}" srcOrd="5" destOrd="0" presId="urn:microsoft.com/office/officeart/2005/8/layout/lProcess1"/>
    <dgm:cxn modelId="{F7F94BC6-2268-4899-BDF4-0F2C83EA8529}" type="presParOf" srcId="{D21122AD-968C-42EC-BBB9-8AF99C0F3E13}" destId="{5CB8BE57-6446-410B-88E0-4405C5630769}" srcOrd="6"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64BB36-5D73-4085-8A04-FF4FB38C8C1D}"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F9F90E10-AFB9-4BCD-95DD-F6616A12D04A}">
      <dgm:prSet custT="1">
        <dgm:style>
          <a:lnRef idx="3">
            <a:schemeClr val="lt1"/>
          </a:lnRef>
          <a:fillRef idx="1">
            <a:schemeClr val="dk1"/>
          </a:fillRef>
          <a:effectRef idx="1">
            <a:schemeClr val="dk1"/>
          </a:effectRef>
          <a:fontRef idx="minor">
            <a:schemeClr val="lt1"/>
          </a:fontRef>
        </dgm:style>
      </dgm:prSet>
      <dgm:spPr/>
      <dgm:t>
        <a:bodyPr/>
        <a:lstStyle/>
        <a:p>
          <a:r>
            <a:rPr lang="en-US" sz="3400"/>
            <a:t>Specific </a:t>
          </a:r>
          <a:r>
            <a:rPr lang="en-US" sz="3200"/>
            <a:t>Objective</a:t>
          </a:r>
          <a:endParaRPr lang="en-US" sz="3400"/>
        </a:p>
      </dgm:t>
    </dgm:pt>
    <dgm:pt modelId="{2B4D467F-AF85-46D5-81D5-1EAB11AD7717}" type="parTrans" cxnId="{5616DD78-0F43-4DDB-8546-CBAEA29F7A66}">
      <dgm:prSet/>
      <dgm:spPr/>
      <dgm:t>
        <a:bodyPr/>
        <a:lstStyle/>
        <a:p>
          <a:endParaRPr lang="en-US"/>
        </a:p>
      </dgm:t>
    </dgm:pt>
    <dgm:pt modelId="{428C6987-6D54-4E6C-B5C4-ACC5A80C5807}" type="sibTrans" cxnId="{5616DD78-0F43-4DDB-8546-CBAEA29F7A66}">
      <dgm:prSet/>
      <dgm:spPr/>
      <dgm:t>
        <a:bodyPr/>
        <a:lstStyle/>
        <a:p>
          <a:endParaRPr lang="en-US"/>
        </a:p>
      </dgm:t>
    </dgm:pt>
    <dgm:pt modelId="{C7919A9D-411D-4190-98FF-6C3DFBF98A2F}">
      <dgm:prSet custT="1">
        <dgm:style>
          <a:lnRef idx="2">
            <a:schemeClr val="accent4"/>
          </a:lnRef>
          <a:fillRef idx="1">
            <a:schemeClr val="lt1"/>
          </a:fillRef>
          <a:effectRef idx="0">
            <a:schemeClr val="accent4"/>
          </a:effectRef>
          <a:fontRef idx="minor">
            <a:schemeClr val="dk1"/>
          </a:fontRef>
        </dgm:style>
      </dgm:prSet>
      <dgm:spPr/>
      <dgm:t>
        <a:bodyPr/>
        <a:lstStyle/>
        <a:p>
          <a:pPr rtl="0"/>
          <a:r>
            <a:rPr lang="en-US" sz="2000" b="0" i="0"/>
            <a:t>To systematically identify the risk factors associated with</a:t>
          </a:r>
          <a:r>
            <a:rPr lang="en-US" sz="2000" b="0" i="0">
              <a:latin typeface="Calibri"/>
            </a:rPr>
            <a:t> read</a:t>
          </a:r>
          <a:r>
            <a:rPr lang="en-US" sz="2000" b="0" i="0"/>
            <a:t> </a:t>
          </a:r>
          <a:r>
            <a:rPr lang="en-US" sz="2000" b="0" i="0">
              <a:latin typeface="Calibri"/>
            </a:rPr>
            <a:t>aloud confusion dyslexia </a:t>
          </a:r>
          <a:r>
            <a:rPr lang="en-US" sz="2000" b="0" i="0"/>
            <a:t>and develop effective activities to enhance the condition.</a:t>
          </a:r>
          <a:endParaRPr lang="en-US" sz="2000"/>
        </a:p>
      </dgm:t>
    </dgm:pt>
    <dgm:pt modelId="{8F9C07C9-D4EE-491B-8E73-33CBE9A7EC8A}" type="parTrans" cxnId="{7BBC450E-EFB6-4A08-925C-1BDB812C15FB}">
      <dgm:prSet/>
      <dgm:spPr/>
      <dgm:t>
        <a:bodyPr/>
        <a:lstStyle/>
        <a:p>
          <a:endParaRPr lang="en-US"/>
        </a:p>
      </dgm:t>
    </dgm:pt>
    <dgm:pt modelId="{6D48766C-99E7-40EE-B63F-B737CF419A5F}" type="sibTrans" cxnId="{7BBC450E-EFB6-4A08-925C-1BDB812C15FB}">
      <dgm:prSet/>
      <dgm:spPr/>
      <dgm:t>
        <a:bodyPr/>
        <a:lstStyle/>
        <a:p>
          <a:endParaRPr lang="en-US"/>
        </a:p>
      </dgm:t>
    </dgm:pt>
    <dgm:pt modelId="{DBE0B631-3161-4F2C-A368-C9C896888688}" type="pres">
      <dgm:prSet presAssocID="{9164BB36-5D73-4085-8A04-FF4FB38C8C1D}" presName="Name0" presStyleCnt="0">
        <dgm:presLayoutVars>
          <dgm:dir/>
          <dgm:animLvl val="lvl"/>
          <dgm:resizeHandles val="exact"/>
        </dgm:presLayoutVars>
      </dgm:prSet>
      <dgm:spPr/>
    </dgm:pt>
    <dgm:pt modelId="{F3F886C4-EF15-4A05-973D-A8B9CDBF5164}" type="pres">
      <dgm:prSet presAssocID="{F9F90E10-AFB9-4BCD-95DD-F6616A12D04A}" presName="vertFlow" presStyleCnt="0"/>
      <dgm:spPr/>
    </dgm:pt>
    <dgm:pt modelId="{6F5E6D1F-A590-4908-B79E-80E12D4B8DDC}" type="pres">
      <dgm:prSet presAssocID="{F9F90E10-AFB9-4BCD-95DD-F6616A12D04A}" presName="header" presStyleLbl="node1" presStyleIdx="0" presStyleCnt="1"/>
      <dgm:spPr/>
    </dgm:pt>
    <dgm:pt modelId="{A570121F-2986-445C-A282-C35B58BE0D9E}" type="pres">
      <dgm:prSet presAssocID="{8F9C07C9-D4EE-491B-8E73-33CBE9A7EC8A}" presName="parTrans" presStyleLbl="sibTrans2D1" presStyleIdx="0" presStyleCnt="1"/>
      <dgm:spPr/>
    </dgm:pt>
    <dgm:pt modelId="{C3B50C04-08B6-42D1-B9E4-8CB70D20F07A}" type="pres">
      <dgm:prSet presAssocID="{C7919A9D-411D-4190-98FF-6C3DFBF98A2F}" presName="child" presStyleLbl="alignAccFollowNode1" presStyleIdx="0" presStyleCnt="1" custScaleX="100039" custScaleY="122622">
        <dgm:presLayoutVars>
          <dgm:chMax val="0"/>
          <dgm:bulletEnabled val="1"/>
        </dgm:presLayoutVars>
      </dgm:prSet>
      <dgm:spPr/>
    </dgm:pt>
  </dgm:ptLst>
  <dgm:cxnLst>
    <dgm:cxn modelId="{7BBC450E-EFB6-4A08-925C-1BDB812C15FB}" srcId="{F9F90E10-AFB9-4BCD-95DD-F6616A12D04A}" destId="{C7919A9D-411D-4190-98FF-6C3DFBF98A2F}" srcOrd="0" destOrd="0" parTransId="{8F9C07C9-D4EE-491B-8E73-33CBE9A7EC8A}" sibTransId="{6D48766C-99E7-40EE-B63F-B737CF419A5F}"/>
    <dgm:cxn modelId="{5616DD78-0F43-4DDB-8546-CBAEA29F7A66}" srcId="{9164BB36-5D73-4085-8A04-FF4FB38C8C1D}" destId="{F9F90E10-AFB9-4BCD-95DD-F6616A12D04A}" srcOrd="0" destOrd="0" parTransId="{2B4D467F-AF85-46D5-81D5-1EAB11AD7717}" sibTransId="{428C6987-6D54-4E6C-B5C4-ACC5A80C5807}"/>
    <dgm:cxn modelId="{D8686294-6764-4446-8F0A-2F2525628612}" type="presOf" srcId="{F9F90E10-AFB9-4BCD-95DD-F6616A12D04A}" destId="{6F5E6D1F-A590-4908-B79E-80E12D4B8DDC}" srcOrd="0" destOrd="0" presId="urn:microsoft.com/office/officeart/2005/8/layout/lProcess1"/>
    <dgm:cxn modelId="{60869A9A-60C2-4090-A6AB-2F1BFA9DD8C7}" type="presOf" srcId="{C7919A9D-411D-4190-98FF-6C3DFBF98A2F}" destId="{C3B50C04-08B6-42D1-B9E4-8CB70D20F07A}" srcOrd="0" destOrd="0" presId="urn:microsoft.com/office/officeart/2005/8/layout/lProcess1"/>
    <dgm:cxn modelId="{1260C4AB-4222-4E82-8A56-8F82615B5D15}" type="presOf" srcId="{9164BB36-5D73-4085-8A04-FF4FB38C8C1D}" destId="{DBE0B631-3161-4F2C-A368-C9C896888688}" srcOrd="0" destOrd="0" presId="urn:microsoft.com/office/officeart/2005/8/layout/lProcess1"/>
    <dgm:cxn modelId="{317EA9FD-D252-4675-AE3E-585CBD14121B}" type="presOf" srcId="{8F9C07C9-D4EE-491B-8E73-33CBE9A7EC8A}" destId="{A570121F-2986-445C-A282-C35B58BE0D9E}" srcOrd="0" destOrd="0" presId="urn:microsoft.com/office/officeart/2005/8/layout/lProcess1"/>
    <dgm:cxn modelId="{EFF2ED20-9E32-4168-B8CB-BCD009696065}" type="presParOf" srcId="{DBE0B631-3161-4F2C-A368-C9C896888688}" destId="{F3F886C4-EF15-4A05-973D-A8B9CDBF5164}" srcOrd="0" destOrd="0" presId="urn:microsoft.com/office/officeart/2005/8/layout/lProcess1"/>
    <dgm:cxn modelId="{CE779DA1-9C80-4565-9959-3F16E51DD4D1}" type="presParOf" srcId="{F3F886C4-EF15-4A05-973D-A8B9CDBF5164}" destId="{6F5E6D1F-A590-4908-B79E-80E12D4B8DDC}" srcOrd="0" destOrd="0" presId="urn:microsoft.com/office/officeart/2005/8/layout/lProcess1"/>
    <dgm:cxn modelId="{1C21C1CC-C042-4192-ACE9-F3295AABFD97}" type="presParOf" srcId="{F3F886C4-EF15-4A05-973D-A8B9CDBF5164}" destId="{A570121F-2986-445C-A282-C35B58BE0D9E}" srcOrd="1" destOrd="0" presId="urn:microsoft.com/office/officeart/2005/8/layout/lProcess1"/>
    <dgm:cxn modelId="{003BEC9F-045F-4BD2-9A30-0FEAABBE96FA}" type="presParOf" srcId="{F3F886C4-EF15-4A05-973D-A8B9CDBF5164}" destId="{C3B50C04-08B6-42D1-B9E4-8CB70D20F07A}" srcOrd="2" destOrd="0" presId="urn:microsoft.com/office/officeart/2005/8/layout/l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EFAFE6-DC77-430D-80FA-BEA31803A35B}"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en-US"/>
        </a:p>
      </dgm:t>
    </dgm:pt>
    <dgm:pt modelId="{73B8530F-F10E-4CBB-9781-DAF18F7C8019}">
      <dgm:prSet custT="1"/>
      <dgm:spPr/>
      <dgm:t>
        <a:bodyPr/>
        <a:lstStyle/>
        <a:p>
          <a:pPr algn="l">
            <a:buNone/>
          </a:pPr>
          <a:r>
            <a:rPr lang="en-US" sz="3200"/>
            <a:t>Functional Requirements</a:t>
          </a:r>
        </a:p>
      </dgm:t>
    </dgm:pt>
    <dgm:pt modelId="{8FADFEF1-86E6-48F5-A586-D30AFC6A8A0C}" type="parTrans" cxnId="{DFC84B67-8F9E-4FF0-AD77-147611C2F651}">
      <dgm:prSet/>
      <dgm:spPr/>
      <dgm:t>
        <a:bodyPr/>
        <a:lstStyle/>
        <a:p>
          <a:endParaRPr lang="en-US"/>
        </a:p>
      </dgm:t>
    </dgm:pt>
    <dgm:pt modelId="{BAA81F81-7BDF-4F1A-AC51-C49FB559F3FD}" type="sibTrans" cxnId="{DFC84B67-8F9E-4FF0-AD77-147611C2F651}">
      <dgm:prSet/>
      <dgm:spPr/>
      <dgm:t>
        <a:bodyPr/>
        <a:lstStyle/>
        <a:p>
          <a:endParaRPr lang="en-US"/>
        </a:p>
      </dgm:t>
    </dgm:pt>
    <dgm:pt modelId="{5FD3EFA7-7973-4EF0-81E5-46E1378341BE}">
      <dgm:prSet custT="1"/>
      <dgm:spPr/>
      <dgm:t>
        <a:bodyPr/>
        <a:lstStyle/>
        <a:p>
          <a:pPr algn="l">
            <a:buFont typeface="Wingdings" panose="05000000000000000000" pitchFamily="2" charset="2"/>
            <a:buChar char="§"/>
          </a:pPr>
          <a:r>
            <a:rPr lang="en-US" sz="2400" b="0" i="0"/>
            <a:t>Voice Input Recognition.</a:t>
          </a:r>
          <a:endParaRPr lang="en-US" sz="2400" b="0"/>
        </a:p>
      </dgm:t>
    </dgm:pt>
    <dgm:pt modelId="{6FDDD12C-FA37-48AE-8EF9-FCC6935AADCB}" type="parTrans" cxnId="{E2B03C57-E0AF-4927-AA22-711E1BAD52E7}">
      <dgm:prSet/>
      <dgm:spPr/>
      <dgm:t>
        <a:bodyPr/>
        <a:lstStyle/>
        <a:p>
          <a:endParaRPr lang="en-US"/>
        </a:p>
      </dgm:t>
    </dgm:pt>
    <dgm:pt modelId="{5BC371A6-229E-4F22-AAFE-98A6A294E18B}" type="sibTrans" cxnId="{E2B03C57-E0AF-4927-AA22-711E1BAD52E7}">
      <dgm:prSet/>
      <dgm:spPr/>
      <dgm:t>
        <a:bodyPr/>
        <a:lstStyle/>
        <a:p>
          <a:endParaRPr lang="en-US"/>
        </a:p>
      </dgm:t>
    </dgm:pt>
    <dgm:pt modelId="{935E56EE-AECC-4314-8078-7009A289AA6B}">
      <dgm:prSet custT="1"/>
      <dgm:spPr/>
      <dgm:t>
        <a:bodyPr/>
        <a:lstStyle/>
        <a:p>
          <a:pPr algn="l">
            <a:buFont typeface="Wingdings" panose="05000000000000000000" pitchFamily="2" charset="2"/>
            <a:buChar char="§"/>
          </a:pPr>
          <a:r>
            <a:rPr lang="en-US" sz="2400" b="0" i="0"/>
            <a:t>Progress Tracking</a:t>
          </a:r>
          <a:r>
            <a:rPr lang="en-US" sz="2400" b="0"/>
            <a:t>.</a:t>
          </a:r>
        </a:p>
      </dgm:t>
    </dgm:pt>
    <dgm:pt modelId="{D3A831CA-60A0-47CF-90AB-2CDD638BC29E}" type="parTrans" cxnId="{9224574D-42D7-499E-B4C4-2E4CFAB86E64}">
      <dgm:prSet/>
      <dgm:spPr/>
      <dgm:t>
        <a:bodyPr/>
        <a:lstStyle/>
        <a:p>
          <a:endParaRPr lang="en-US"/>
        </a:p>
      </dgm:t>
    </dgm:pt>
    <dgm:pt modelId="{8F822AE4-B5C2-420E-88BC-536BE55B10C8}" type="sibTrans" cxnId="{9224574D-42D7-499E-B4C4-2E4CFAB86E64}">
      <dgm:prSet/>
      <dgm:spPr/>
      <dgm:t>
        <a:bodyPr/>
        <a:lstStyle/>
        <a:p>
          <a:endParaRPr lang="en-US"/>
        </a:p>
      </dgm:t>
    </dgm:pt>
    <dgm:pt modelId="{4B0D60A8-E849-4944-91A4-77D6FDD465A3}">
      <dgm:prSet custT="1"/>
      <dgm:spPr/>
      <dgm:t>
        <a:bodyPr/>
        <a:lstStyle/>
        <a:p>
          <a:pPr algn="l" rtl="0">
            <a:buFont typeface="Wingdings" panose="05000000000000000000" pitchFamily="2" charset="2"/>
            <a:buChar char="§"/>
          </a:pPr>
          <a:r>
            <a:rPr lang="en-US" sz="2400" b="0" i="0"/>
            <a:t>Personalized Learning Plan</a:t>
          </a:r>
          <a:r>
            <a:rPr lang="en-US" sz="2400" b="0"/>
            <a:t>.</a:t>
          </a:r>
        </a:p>
      </dgm:t>
    </dgm:pt>
    <dgm:pt modelId="{CE499D75-C0A5-46D6-A347-C0465D937E0A}" type="parTrans" cxnId="{D97400B6-6F9B-4B8C-8A38-7EA554F668DD}">
      <dgm:prSet/>
      <dgm:spPr/>
      <dgm:t>
        <a:bodyPr/>
        <a:lstStyle/>
        <a:p>
          <a:endParaRPr lang="en-US"/>
        </a:p>
      </dgm:t>
    </dgm:pt>
    <dgm:pt modelId="{45E36952-A9E5-4232-84F3-8CDD896C6377}" type="sibTrans" cxnId="{D97400B6-6F9B-4B8C-8A38-7EA554F668DD}">
      <dgm:prSet/>
      <dgm:spPr/>
      <dgm:t>
        <a:bodyPr/>
        <a:lstStyle/>
        <a:p>
          <a:endParaRPr lang="en-US"/>
        </a:p>
      </dgm:t>
    </dgm:pt>
    <dgm:pt modelId="{B6C1A7C7-B05B-477B-B499-D1140980634C}">
      <dgm:prSet custT="1"/>
      <dgm:spPr/>
      <dgm:t>
        <a:bodyPr/>
        <a:lstStyle/>
        <a:p>
          <a:pPr algn="l" rtl="0">
            <a:buFont typeface="Wingdings" panose="05000000000000000000" pitchFamily="2" charset="2"/>
            <a:buChar char="§"/>
          </a:pPr>
          <a:r>
            <a:rPr lang="en-US" sz="2400" b="0" i="0"/>
            <a:t>User Registration and Profile Management</a:t>
          </a:r>
          <a:r>
            <a:rPr lang="en-US" sz="2400" b="0"/>
            <a:t>.</a:t>
          </a:r>
        </a:p>
      </dgm:t>
    </dgm:pt>
    <dgm:pt modelId="{659C3BB5-9BC5-41FE-86A3-09A87B17A0DB}" type="sibTrans" cxnId="{5C8CB9B7-18D2-4C05-AAEE-4B0A1DC08BDF}">
      <dgm:prSet/>
      <dgm:spPr/>
      <dgm:t>
        <a:bodyPr/>
        <a:lstStyle/>
        <a:p>
          <a:endParaRPr lang="en-US"/>
        </a:p>
      </dgm:t>
    </dgm:pt>
    <dgm:pt modelId="{57F3D8D5-29BF-4AD4-9668-82C7B35B18C4}" type="parTrans" cxnId="{5C8CB9B7-18D2-4C05-AAEE-4B0A1DC08BDF}">
      <dgm:prSet/>
      <dgm:spPr/>
      <dgm:t>
        <a:bodyPr/>
        <a:lstStyle/>
        <a:p>
          <a:endParaRPr lang="en-US"/>
        </a:p>
      </dgm:t>
    </dgm:pt>
    <dgm:pt modelId="{C06DF040-969E-43C0-9DF4-A4BFEA981C5B}">
      <dgm:prSet custT="1"/>
      <dgm:spPr/>
      <dgm:t>
        <a:bodyPr/>
        <a:lstStyle/>
        <a:p>
          <a:pPr algn="l">
            <a:buFont typeface="Wingdings" panose="05000000000000000000" pitchFamily="2" charset="2"/>
            <a:buChar char="§"/>
          </a:pPr>
          <a:r>
            <a:rPr lang="en-US" sz="2400" b="0" i="0"/>
            <a:t>Playback of Recorded Voice</a:t>
          </a:r>
          <a:r>
            <a:rPr lang="en-US" sz="2400" b="0"/>
            <a:t>. </a:t>
          </a:r>
        </a:p>
      </dgm:t>
    </dgm:pt>
    <dgm:pt modelId="{EC253C4A-DE86-4F78-9564-5BEEB5ACFA7C}" type="sibTrans" cxnId="{8D2A235A-B4FC-490E-94AE-B10DD687EC69}">
      <dgm:prSet/>
      <dgm:spPr/>
      <dgm:t>
        <a:bodyPr/>
        <a:lstStyle/>
        <a:p>
          <a:endParaRPr lang="en-US"/>
        </a:p>
      </dgm:t>
    </dgm:pt>
    <dgm:pt modelId="{6D3ADB3A-F802-431D-B8D5-712697C5D527}" type="parTrans" cxnId="{8D2A235A-B4FC-490E-94AE-B10DD687EC69}">
      <dgm:prSet/>
      <dgm:spPr/>
      <dgm:t>
        <a:bodyPr/>
        <a:lstStyle/>
        <a:p>
          <a:endParaRPr lang="en-US"/>
        </a:p>
      </dgm:t>
    </dgm:pt>
    <dgm:pt modelId="{9ABA9443-2A35-4D78-A36C-DF8ED337C8AE}" type="pres">
      <dgm:prSet presAssocID="{0CEFAFE6-DC77-430D-80FA-BEA31803A35B}" presName="Name0" presStyleCnt="0">
        <dgm:presLayoutVars>
          <dgm:dir/>
          <dgm:resizeHandles val="exact"/>
        </dgm:presLayoutVars>
      </dgm:prSet>
      <dgm:spPr/>
    </dgm:pt>
    <dgm:pt modelId="{78CB1626-4839-40FD-9365-0245D013B9DE}" type="pres">
      <dgm:prSet presAssocID="{73B8530F-F10E-4CBB-9781-DAF18F7C8019}" presName="composite" presStyleCnt="0"/>
      <dgm:spPr/>
    </dgm:pt>
    <dgm:pt modelId="{FDBD7AC8-3493-4119-ACC7-946414B0E67F}" type="pres">
      <dgm:prSet presAssocID="{73B8530F-F10E-4CBB-9781-DAF18F7C8019}" presName="rect1" presStyleLbl="trAlignAcc1" presStyleIdx="0" presStyleCnt="1">
        <dgm:presLayoutVars>
          <dgm:bulletEnabled val="1"/>
        </dgm:presLayoutVars>
      </dgm:prSet>
      <dgm:spPr/>
    </dgm:pt>
    <dgm:pt modelId="{2D9F2BDE-D29D-44F2-AB9B-949179DA7137}" type="pres">
      <dgm:prSet presAssocID="{73B8530F-F10E-4CBB-9781-DAF18F7C8019}" presName="rect2" presStyleLbl="fgImgPlace1" presStyleIdx="0" presStyleCnt="1"/>
      <dgm:spPr>
        <a:blipFill>
          <a:blip xmlns:r="http://schemas.openxmlformats.org/officeDocument/2006/relationships" r:embed="rId1"/>
          <a:srcRect/>
          <a:stretch>
            <a:fillRect l="-63000" r="-63000"/>
          </a:stretch>
        </a:blipFill>
      </dgm:spPr>
      <dgm:extLst>
        <a:ext uri="{E40237B7-FDA0-4F09-8148-C483321AD2D9}">
          <dgm14:cNvPr xmlns:dgm14="http://schemas.microsoft.com/office/drawing/2010/diagram" id="0" name="" descr="Glowing hanging light bulb in front of dark light bulbs"/>
        </a:ext>
      </dgm:extLst>
    </dgm:pt>
  </dgm:ptLst>
  <dgm:cxnLst>
    <dgm:cxn modelId="{673EA939-D159-4523-982E-1F9D21348208}" type="presOf" srcId="{4B0D60A8-E849-4944-91A4-77D6FDD465A3}" destId="{FDBD7AC8-3493-4119-ACC7-946414B0E67F}" srcOrd="0" destOrd="5" presId="urn:microsoft.com/office/officeart/2008/layout/PictureStrips"/>
    <dgm:cxn modelId="{4C639A46-3E21-47A3-B7D1-697853C9A4AB}" type="presOf" srcId="{0CEFAFE6-DC77-430D-80FA-BEA31803A35B}" destId="{9ABA9443-2A35-4D78-A36C-DF8ED337C8AE}" srcOrd="0" destOrd="0" presId="urn:microsoft.com/office/officeart/2008/layout/PictureStrips"/>
    <dgm:cxn modelId="{DFC84B67-8F9E-4FF0-AD77-147611C2F651}" srcId="{0CEFAFE6-DC77-430D-80FA-BEA31803A35B}" destId="{73B8530F-F10E-4CBB-9781-DAF18F7C8019}" srcOrd="0" destOrd="0" parTransId="{8FADFEF1-86E6-48F5-A586-D30AFC6A8A0C}" sibTransId="{BAA81F81-7BDF-4F1A-AC51-C49FB559F3FD}"/>
    <dgm:cxn modelId="{9224574D-42D7-499E-B4C4-2E4CFAB86E64}" srcId="{73B8530F-F10E-4CBB-9781-DAF18F7C8019}" destId="{935E56EE-AECC-4314-8078-7009A289AA6B}" srcOrd="3" destOrd="0" parTransId="{D3A831CA-60A0-47CF-90AB-2CDD638BC29E}" sibTransId="{8F822AE4-B5C2-420E-88BC-536BE55B10C8}"/>
    <dgm:cxn modelId="{E2B03C57-E0AF-4927-AA22-711E1BAD52E7}" srcId="{73B8530F-F10E-4CBB-9781-DAF18F7C8019}" destId="{5FD3EFA7-7973-4EF0-81E5-46E1378341BE}" srcOrd="1" destOrd="0" parTransId="{6FDDD12C-FA37-48AE-8EF9-FCC6935AADCB}" sibTransId="{5BC371A6-229E-4F22-AAFE-98A6A294E18B}"/>
    <dgm:cxn modelId="{8D2A235A-B4FC-490E-94AE-B10DD687EC69}" srcId="{73B8530F-F10E-4CBB-9781-DAF18F7C8019}" destId="{C06DF040-969E-43C0-9DF4-A4BFEA981C5B}" srcOrd="2" destOrd="0" parTransId="{6D3ADB3A-F802-431D-B8D5-712697C5D527}" sibTransId="{EC253C4A-DE86-4F78-9564-5BEEB5ACFA7C}"/>
    <dgm:cxn modelId="{3E1BB59E-8BCA-480F-A977-66B4784EC2DA}" type="presOf" srcId="{5FD3EFA7-7973-4EF0-81E5-46E1378341BE}" destId="{FDBD7AC8-3493-4119-ACC7-946414B0E67F}" srcOrd="0" destOrd="2" presId="urn:microsoft.com/office/officeart/2008/layout/PictureStrips"/>
    <dgm:cxn modelId="{D97400B6-6F9B-4B8C-8A38-7EA554F668DD}" srcId="{73B8530F-F10E-4CBB-9781-DAF18F7C8019}" destId="{4B0D60A8-E849-4944-91A4-77D6FDD465A3}" srcOrd="4" destOrd="0" parTransId="{CE499D75-C0A5-46D6-A347-C0465D937E0A}" sibTransId="{45E36952-A9E5-4232-84F3-8CDD896C6377}"/>
    <dgm:cxn modelId="{5C8CB9B7-18D2-4C05-AAEE-4B0A1DC08BDF}" srcId="{73B8530F-F10E-4CBB-9781-DAF18F7C8019}" destId="{B6C1A7C7-B05B-477B-B499-D1140980634C}" srcOrd="0" destOrd="0" parTransId="{57F3D8D5-29BF-4AD4-9668-82C7B35B18C4}" sibTransId="{659C3BB5-9BC5-41FE-86A3-09A87B17A0DB}"/>
    <dgm:cxn modelId="{6CAB7ADD-90B3-4380-99BA-B892322B6CDA}" type="presOf" srcId="{935E56EE-AECC-4314-8078-7009A289AA6B}" destId="{FDBD7AC8-3493-4119-ACC7-946414B0E67F}" srcOrd="0" destOrd="4" presId="urn:microsoft.com/office/officeart/2008/layout/PictureStrips"/>
    <dgm:cxn modelId="{677FDEF1-D47F-4B48-88EE-F4A5E1AD1C03}" type="presOf" srcId="{C06DF040-969E-43C0-9DF4-A4BFEA981C5B}" destId="{FDBD7AC8-3493-4119-ACC7-946414B0E67F}" srcOrd="0" destOrd="3" presId="urn:microsoft.com/office/officeart/2008/layout/PictureStrips"/>
    <dgm:cxn modelId="{63F716F5-32FC-4835-B97C-78EB4B2738FE}" type="presOf" srcId="{73B8530F-F10E-4CBB-9781-DAF18F7C8019}" destId="{FDBD7AC8-3493-4119-ACC7-946414B0E67F}" srcOrd="0" destOrd="0" presId="urn:microsoft.com/office/officeart/2008/layout/PictureStrips"/>
    <dgm:cxn modelId="{F8A214FD-A92F-4A4F-A645-6B141A06E5C9}" type="presOf" srcId="{B6C1A7C7-B05B-477B-B499-D1140980634C}" destId="{FDBD7AC8-3493-4119-ACC7-946414B0E67F}" srcOrd="0" destOrd="1" presId="urn:microsoft.com/office/officeart/2008/layout/PictureStrips"/>
    <dgm:cxn modelId="{D957CC0C-21AD-44B3-BCB1-A754C0A1F845}" type="presParOf" srcId="{9ABA9443-2A35-4D78-A36C-DF8ED337C8AE}" destId="{78CB1626-4839-40FD-9365-0245D013B9DE}" srcOrd="0" destOrd="0" presId="urn:microsoft.com/office/officeart/2008/layout/PictureStrips"/>
    <dgm:cxn modelId="{9623DD4D-925F-443F-AF31-492C1D74F977}" type="presParOf" srcId="{78CB1626-4839-40FD-9365-0245D013B9DE}" destId="{FDBD7AC8-3493-4119-ACC7-946414B0E67F}" srcOrd="0" destOrd="0" presId="urn:microsoft.com/office/officeart/2008/layout/PictureStrips"/>
    <dgm:cxn modelId="{955BC50C-6363-4D99-AFBA-9D7FBF47AD45}" type="presParOf" srcId="{78CB1626-4839-40FD-9365-0245D013B9DE}" destId="{2D9F2BDE-D29D-44F2-AB9B-949179DA7137}"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707AD3-C09D-4BA3-B1EE-5F569B7DAC0B}" type="doc">
      <dgm:prSet loTypeId="urn:microsoft.com/office/officeart/2005/8/layout/hierarchy4" loCatId="hierarchy" qsTypeId="urn:microsoft.com/office/officeart/2005/8/quickstyle/simple1" qsCatId="simple" csTypeId="urn:microsoft.com/office/officeart/2005/8/colors/colorful2" csCatId="colorful" phldr="1"/>
      <dgm:spPr/>
      <dgm:t>
        <a:bodyPr/>
        <a:lstStyle/>
        <a:p>
          <a:endParaRPr lang="en-US"/>
        </a:p>
      </dgm:t>
    </dgm:pt>
    <dgm:pt modelId="{5B4C0DE5-43A2-495B-8F34-2BEC1ED9F011}">
      <dgm:prSet phldrT="[Text]"/>
      <dgm:spPr/>
      <dgm:t>
        <a:bodyPr/>
        <a:lstStyle/>
        <a:p>
          <a:r>
            <a:rPr lang="en-US"/>
            <a:t>For Public schools</a:t>
          </a:r>
        </a:p>
        <a:p>
          <a:r>
            <a:rPr lang="en-US"/>
            <a:t>Rs. 2000</a:t>
          </a:r>
        </a:p>
      </dgm:t>
    </dgm:pt>
    <dgm:pt modelId="{0C82AFDB-84F7-4669-86FB-7C31A47E924F}" type="parTrans" cxnId="{B1DEDB65-98FA-4A62-9146-2A9AAA0497A7}">
      <dgm:prSet/>
      <dgm:spPr/>
      <dgm:t>
        <a:bodyPr/>
        <a:lstStyle/>
        <a:p>
          <a:endParaRPr lang="en-US"/>
        </a:p>
      </dgm:t>
    </dgm:pt>
    <dgm:pt modelId="{BA0E4E35-E9C6-4789-8243-41E5D1FC3656}" type="sibTrans" cxnId="{B1DEDB65-98FA-4A62-9146-2A9AAA0497A7}">
      <dgm:prSet/>
      <dgm:spPr/>
      <dgm:t>
        <a:bodyPr/>
        <a:lstStyle/>
        <a:p>
          <a:endParaRPr lang="en-US"/>
        </a:p>
      </dgm:t>
    </dgm:pt>
    <dgm:pt modelId="{7942B0B5-17AD-4D17-B1B4-635B3B41797D}">
      <dgm:prSet phldrT="[Text]"/>
      <dgm:spPr/>
      <dgm:t>
        <a:bodyPr/>
        <a:lstStyle/>
        <a:p>
          <a:r>
            <a:rPr lang="en-US"/>
            <a:t>For International schools</a:t>
          </a:r>
        </a:p>
        <a:p>
          <a:r>
            <a:rPr lang="en-US"/>
            <a:t>Rs. 10,000</a:t>
          </a:r>
        </a:p>
      </dgm:t>
    </dgm:pt>
    <dgm:pt modelId="{86A4BA52-4AF3-4A1B-9860-5A4428CA2773}" type="parTrans" cxnId="{F14C3CA7-042E-4EC2-8E96-1689DAA731BB}">
      <dgm:prSet/>
      <dgm:spPr/>
      <dgm:t>
        <a:bodyPr/>
        <a:lstStyle/>
        <a:p>
          <a:endParaRPr lang="en-US"/>
        </a:p>
      </dgm:t>
    </dgm:pt>
    <dgm:pt modelId="{9E81C401-752B-42FA-ACAC-551C32F240DC}" type="sibTrans" cxnId="{F14C3CA7-042E-4EC2-8E96-1689DAA731BB}">
      <dgm:prSet/>
      <dgm:spPr/>
      <dgm:t>
        <a:bodyPr/>
        <a:lstStyle/>
        <a:p>
          <a:endParaRPr lang="en-US"/>
        </a:p>
      </dgm:t>
    </dgm:pt>
    <dgm:pt modelId="{448DECD9-8A47-4FAD-8164-66C9BD39B0F4}">
      <dgm:prSet phldrT="[Text]"/>
      <dgm:spPr/>
      <dgm:t>
        <a:bodyPr/>
        <a:lstStyle/>
        <a:p>
          <a:r>
            <a:rPr lang="en-US"/>
            <a:t>Annual Subscription (for individual student)</a:t>
          </a:r>
        </a:p>
        <a:p>
          <a:r>
            <a:rPr lang="en-US"/>
            <a:t>Rs. 2500</a:t>
          </a:r>
        </a:p>
      </dgm:t>
    </dgm:pt>
    <dgm:pt modelId="{AB9E9294-DF36-41D8-B9F0-29389C966F16}" type="parTrans" cxnId="{3621B668-93AF-4A1E-9439-ED7BC560B57B}">
      <dgm:prSet/>
      <dgm:spPr/>
      <dgm:t>
        <a:bodyPr/>
        <a:lstStyle/>
        <a:p>
          <a:endParaRPr lang="en-US"/>
        </a:p>
      </dgm:t>
    </dgm:pt>
    <dgm:pt modelId="{E001D756-0206-4FF4-A997-B47A36CA530E}" type="sibTrans" cxnId="{3621B668-93AF-4A1E-9439-ED7BC560B57B}">
      <dgm:prSet/>
      <dgm:spPr/>
      <dgm:t>
        <a:bodyPr/>
        <a:lstStyle/>
        <a:p>
          <a:endParaRPr lang="en-US"/>
        </a:p>
      </dgm:t>
    </dgm:pt>
    <dgm:pt modelId="{32879878-A1AB-4659-859D-CE2367B563A4}">
      <dgm:prSet phldrT="[Text]"/>
      <dgm:spPr/>
      <dgm:t>
        <a:bodyPr/>
        <a:lstStyle/>
        <a:p>
          <a:r>
            <a:rPr lang="en-US"/>
            <a:t>Monthly Subscription (for individual student)</a:t>
          </a:r>
        </a:p>
        <a:p>
          <a:r>
            <a:rPr lang="en-US"/>
            <a:t>Rs. 500</a:t>
          </a:r>
        </a:p>
      </dgm:t>
    </dgm:pt>
    <dgm:pt modelId="{8202D465-AE35-4529-94BD-0414A42EDFFA}" type="parTrans" cxnId="{4FC21E12-139E-4334-ABF6-F981B0B68F75}">
      <dgm:prSet/>
      <dgm:spPr/>
      <dgm:t>
        <a:bodyPr/>
        <a:lstStyle/>
        <a:p>
          <a:endParaRPr lang="en-US"/>
        </a:p>
      </dgm:t>
    </dgm:pt>
    <dgm:pt modelId="{C7080F84-B0F3-4BDB-93FD-9EE7AC0EF528}" type="sibTrans" cxnId="{4FC21E12-139E-4334-ABF6-F981B0B68F75}">
      <dgm:prSet/>
      <dgm:spPr/>
      <dgm:t>
        <a:bodyPr/>
        <a:lstStyle/>
        <a:p>
          <a:endParaRPr lang="en-US"/>
        </a:p>
      </dgm:t>
    </dgm:pt>
    <dgm:pt modelId="{D5CB3237-065C-4AFE-859E-D66AFC23159B}">
      <dgm:prSet phldr="0"/>
      <dgm:spPr/>
      <dgm:t>
        <a:bodyPr/>
        <a:lstStyle/>
        <a:p>
          <a:pPr rtl="0"/>
          <a:r>
            <a:rPr lang="en-US">
              <a:latin typeface="Calibri"/>
            </a:rPr>
            <a:t>Low Income Familie</a:t>
          </a:r>
        </a:p>
      </dgm:t>
    </dgm:pt>
    <dgm:pt modelId="{B09EBF23-8DAD-4D8F-9540-CADB0892EAB9}" type="parTrans" cxnId="{55984220-73A1-4FD2-A31B-855799DC226C}">
      <dgm:prSet/>
      <dgm:spPr/>
    </dgm:pt>
    <dgm:pt modelId="{CF22C5C4-40C5-489F-89AB-B04C3A47F2C3}" type="sibTrans" cxnId="{55984220-73A1-4FD2-A31B-855799DC226C}">
      <dgm:prSet/>
      <dgm:spPr/>
    </dgm:pt>
    <dgm:pt modelId="{3500A674-0C2D-44A4-9CA9-B7BD757AAD72}" type="pres">
      <dgm:prSet presAssocID="{D1707AD3-C09D-4BA3-B1EE-5F569B7DAC0B}" presName="Name0" presStyleCnt="0">
        <dgm:presLayoutVars>
          <dgm:chPref val="1"/>
          <dgm:dir/>
          <dgm:animOne val="branch"/>
          <dgm:animLvl val="lvl"/>
          <dgm:resizeHandles/>
        </dgm:presLayoutVars>
      </dgm:prSet>
      <dgm:spPr/>
    </dgm:pt>
    <dgm:pt modelId="{C4BCED83-AFAD-4CF5-A1FA-1B618D0E8204}" type="pres">
      <dgm:prSet presAssocID="{D5CB3237-065C-4AFE-859E-D66AFC23159B}" presName="vertOne" presStyleCnt="0"/>
      <dgm:spPr/>
    </dgm:pt>
    <dgm:pt modelId="{B7BF055D-C6B1-4123-8806-9FD6C6356C87}" type="pres">
      <dgm:prSet presAssocID="{D5CB3237-065C-4AFE-859E-D66AFC23159B}" presName="txOne" presStyleLbl="node0" presStyleIdx="0" presStyleCnt="5">
        <dgm:presLayoutVars>
          <dgm:chPref val="3"/>
        </dgm:presLayoutVars>
      </dgm:prSet>
      <dgm:spPr/>
    </dgm:pt>
    <dgm:pt modelId="{99DFDC31-D7DB-4986-9AE3-75DC52845649}" type="pres">
      <dgm:prSet presAssocID="{D5CB3237-065C-4AFE-859E-D66AFC23159B}" presName="horzOne" presStyleCnt="0"/>
      <dgm:spPr/>
    </dgm:pt>
    <dgm:pt modelId="{411731B6-5099-4325-95F4-E5268E6CC0DC}" type="pres">
      <dgm:prSet presAssocID="{CF22C5C4-40C5-489F-89AB-B04C3A47F2C3}" presName="sibSpaceOne" presStyleCnt="0"/>
      <dgm:spPr/>
    </dgm:pt>
    <dgm:pt modelId="{8667D9C4-4C63-438C-BA53-494CDE6D13B5}" type="pres">
      <dgm:prSet presAssocID="{5B4C0DE5-43A2-495B-8F34-2BEC1ED9F011}" presName="vertOne" presStyleCnt="0"/>
      <dgm:spPr/>
    </dgm:pt>
    <dgm:pt modelId="{20D761E3-7DEA-4FE0-9513-0BC96C1D051C}" type="pres">
      <dgm:prSet presAssocID="{5B4C0DE5-43A2-495B-8F34-2BEC1ED9F011}" presName="txOne" presStyleLbl="node0" presStyleIdx="1" presStyleCnt="5">
        <dgm:presLayoutVars>
          <dgm:chPref val="3"/>
        </dgm:presLayoutVars>
      </dgm:prSet>
      <dgm:spPr/>
    </dgm:pt>
    <dgm:pt modelId="{3C42DA41-75D4-40B4-B9E4-F81E04FFA0CA}" type="pres">
      <dgm:prSet presAssocID="{5B4C0DE5-43A2-495B-8F34-2BEC1ED9F011}" presName="horzOne" presStyleCnt="0"/>
      <dgm:spPr/>
    </dgm:pt>
    <dgm:pt modelId="{AA71D7BB-A317-4D30-897D-9355420E285F}" type="pres">
      <dgm:prSet presAssocID="{BA0E4E35-E9C6-4789-8243-41E5D1FC3656}" presName="sibSpaceOne" presStyleCnt="0"/>
      <dgm:spPr/>
    </dgm:pt>
    <dgm:pt modelId="{F12D2AEC-3E12-43D6-A446-97A0C51C0AA5}" type="pres">
      <dgm:prSet presAssocID="{7942B0B5-17AD-4D17-B1B4-635B3B41797D}" presName="vertOne" presStyleCnt="0"/>
      <dgm:spPr/>
    </dgm:pt>
    <dgm:pt modelId="{37B60116-8EBE-4ACD-AD16-019CAB6033B5}" type="pres">
      <dgm:prSet presAssocID="{7942B0B5-17AD-4D17-B1B4-635B3B41797D}" presName="txOne" presStyleLbl="node0" presStyleIdx="2" presStyleCnt="5">
        <dgm:presLayoutVars>
          <dgm:chPref val="3"/>
        </dgm:presLayoutVars>
      </dgm:prSet>
      <dgm:spPr/>
    </dgm:pt>
    <dgm:pt modelId="{59817FF2-E18F-424C-BDAE-A4384F975F3E}" type="pres">
      <dgm:prSet presAssocID="{7942B0B5-17AD-4D17-B1B4-635B3B41797D}" presName="horzOne" presStyleCnt="0"/>
      <dgm:spPr/>
    </dgm:pt>
    <dgm:pt modelId="{39211E85-875E-4E61-8414-85C1E0E299AC}" type="pres">
      <dgm:prSet presAssocID="{9E81C401-752B-42FA-ACAC-551C32F240DC}" presName="sibSpaceOne" presStyleCnt="0"/>
      <dgm:spPr/>
    </dgm:pt>
    <dgm:pt modelId="{EEA6AA2F-4904-4048-A615-47FCE4A657D4}" type="pres">
      <dgm:prSet presAssocID="{448DECD9-8A47-4FAD-8164-66C9BD39B0F4}" presName="vertOne" presStyleCnt="0"/>
      <dgm:spPr/>
    </dgm:pt>
    <dgm:pt modelId="{73205823-67D2-40FA-AB00-FB1A41703DF0}" type="pres">
      <dgm:prSet presAssocID="{448DECD9-8A47-4FAD-8164-66C9BD39B0F4}" presName="txOne" presStyleLbl="node0" presStyleIdx="3" presStyleCnt="5">
        <dgm:presLayoutVars>
          <dgm:chPref val="3"/>
        </dgm:presLayoutVars>
      </dgm:prSet>
      <dgm:spPr/>
    </dgm:pt>
    <dgm:pt modelId="{7BE092AF-BC2F-4DE5-ABDB-D8174B7585F0}" type="pres">
      <dgm:prSet presAssocID="{448DECD9-8A47-4FAD-8164-66C9BD39B0F4}" presName="horzOne" presStyleCnt="0"/>
      <dgm:spPr/>
    </dgm:pt>
    <dgm:pt modelId="{F83F8BDC-3782-4800-A7A7-D75C42031A5B}" type="pres">
      <dgm:prSet presAssocID="{E001D756-0206-4FF4-A997-B47A36CA530E}" presName="sibSpaceOne" presStyleCnt="0"/>
      <dgm:spPr/>
    </dgm:pt>
    <dgm:pt modelId="{35FC2FA1-C257-41AC-A16A-B538B07C1DE3}" type="pres">
      <dgm:prSet presAssocID="{32879878-A1AB-4659-859D-CE2367B563A4}" presName="vertOne" presStyleCnt="0"/>
      <dgm:spPr/>
    </dgm:pt>
    <dgm:pt modelId="{5B5B6073-2067-4600-B91A-CB09A0D6AF82}" type="pres">
      <dgm:prSet presAssocID="{32879878-A1AB-4659-859D-CE2367B563A4}" presName="txOne" presStyleLbl="node0" presStyleIdx="4" presStyleCnt="5">
        <dgm:presLayoutVars>
          <dgm:chPref val="3"/>
        </dgm:presLayoutVars>
      </dgm:prSet>
      <dgm:spPr/>
    </dgm:pt>
    <dgm:pt modelId="{DFD50C1F-E4B6-4E91-9DB2-5791726DADE8}" type="pres">
      <dgm:prSet presAssocID="{32879878-A1AB-4659-859D-CE2367B563A4}" presName="horzOne" presStyleCnt="0"/>
      <dgm:spPr/>
    </dgm:pt>
  </dgm:ptLst>
  <dgm:cxnLst>
    <dgm:cxn modelId="{4FC21E12-139E-4334-ABF6-F981B0B68F75}" srcId="{D1707AD3-C09D-4BA3-B1EE-5F569B7DAC0B}" destId="{32879878-A1AB-4659-859D-CE2367B563A4}" srcOrd="4" destOrd="0" parTransId="{8202D465-AE35-4529-94BD-0414A42EDFFA}" sibTransId="{C7080F84-B0F3-4BDB-93FD-9EE7AC0EF528}"/>
    <dgm:cxn modelId="{55984220-73A1-4FD2-A31B-855799DC226C}" srcId="{D1707AD3-C09D-4BA3-B1EE-5F569B7DAC0B}" destId="{D5CB3237-065C-4AFE-859E-D66AFC23159B}" srcOrd="0" destOrd="0" parTransId="{B09EBF23-8DAD-4D8F-9540-CADB0892EAB9}" sibTransId="{CF22C5C4-40C5-489F-89AB-B04C3A47F2C3}"/>
    <dgm:cxn modelId="{B1DEDB65-98FA-4A62-9146-2A9AAA0497A7}" srcId="{D1707AD3-C09D-4BA3-B1EE-5F569B7DAC0B}" destId="{5B4C0DE5-43A2-495B-8F34-2BEC1ED9F011}" srcOrd="1" destOrd="0" parTransId="{0C82AFDB-84F7-4669-86FB-7C31A47E924F}" sibTransId="{BA0E4E35-E9C6-4789-8243-41E5D1FC3656}"/>
    <dgm:cxn modelId="{3621B668-93AF-4A1E-9439-ED7BC560B57B}" srcId="{D1707AD3-C09D-4BA3-B1EE-5F569B7DAC0B}" destId="{448DECD9-8A47-4FAD-8164-66C9BD39B0F4}" srcOrd="3" destOrd="0" parTransId="{AB9E9294-DF36-41D8-B9F0-29389C966F16}" sibTransId="{E001D756-0206-4FF4-A997-B47A36CA530E}"/>
    <dgm:cxn modelId="{3202FE80-64B6-4DA0-AD2D-30ABA0D67D07}" type="presOf" srcId="{32879878-A1AB-4659-859D-CE2367B563A4}" destId="{5B5B6073-2067-4600-B91A-CB09A0D6AF82}" srcOrd="0" destOrd="0" presId="urn:microsoft.com/office/officeart/2005/8/layout/hierarchy4"/>
    <dgm:cxn modelId="{69C04888-0832-4BBD-A9D3-5C595772001E}" type="presOf" srcId="{D5CB3237-065C-4AFE-859E-D66AFC23159B}" destId="{B7BF055D-C6B1-4123-8806-9FD6C6356C87}" srcOrd="0" destOrd="0" presId="urn:microsoft.com/office/officeart/2005/8/layout/hierarchy4"/>
    <dgm:cxn modelId="{F14C3CA7-042E-4EC2-8E96-1689DAA731BB}" srcId="{D1707AD3-C09D-4BA3-B1EE-5F569B7DAC0B}" destId="{7942B0B5-17AD-4D17-B1B4-635B3B41797D}" srcOrd="2" destOrd="0" parTransId="{86A4BA52-4AF3-4A1B-9860-5A4428CA2773}" sibTransId="{9E81C401-752B-42FA-ACAC-551C32F240DC}"/>
    <dgm:cxn modelId="{723099B1-8884-4427-8719-D441169069C3}" type="presOf" srcId="{7942B0B5-17AD-4D17-B1B4-635B3B41797D}" destId="{37B60116-8EBE-4ACD-AD16-019CAB6033B5}" srcOrd="0" destOrd="0" presId="urn:microsoft.com/office/officeart/2005/8/layout/hierarchy4"/>
    <dgm:cxn modelId="{2CDA72B4-D08D-4CEB-9196-E6456D69F517}" type="presOf" srcId="{D1707AD3-C09D-4BA3-B1EE-5F569B7DAC0B}" destId="{3500A674-0C2D-44A4-9CA9-B7BD757AAD72}" srcOrd="0" destOrd="0" presId="urn:microsoft.com/office/officeart/2005/8/layout/hierarchy4"/>
    <dgm:cxn modelId="{15B869B9-2DB5-4C19-A1FB-F2F5A032A1EC}" type="presOf" srcId="{5B4C0DE5-43A2-495B-8F34-2BEC1ED9F011}" destId="{20D761E3-7DEA-4FE0-9513-0BC96C1D051C}" srcOrd="0" destOrd="0" presId="urn:microsoft.com/office/officeart/2005/8/layout/hierarchy4"/>
    <dgm:cxn modelId="{EA72EBEE-DA21-4F1B-86E6-B5698973DE67}" type="presOf" srcId="{448DECD9-8A47-4FAD-8164-66C9BD39B0F4}" destId="{73205823-67D2-40FA-AB00-FB1A41703DF0}" srcOrd="0" destOrd="0" presId="urn:microsoft.com/office/officeart/2005/8/layout/hierarchy4"/>
    <dgm:cxn modelId="{71321C19-AA01-42C5-96CA-6471D972761F}" type="presParOf" srcId="{3500A674-0C2D-44A4-9CA9-B7BD757AAD72}" destId="{C4BCED83-AFAD-4CF5-A1FA-1B618D0E8204}" srcOrd="0" destOrd="0" presId="urn:microsoft.com/office/officeart/2005/8/layout/hierarchy4"/>
    <dgm:cxn modelId="{4CB0D833-1EF7-48F3-810B-5820A646F702}" type="presParOf" srcId="{C4BCED83-AFAD-4CF5-A1FA-1B618D0E8204}" destId="{B7BF055D-C6B1-4123-8806-9FD6C6356C87}" srcOrd="0" destOrd="0" presId="urn:microsoft.com/office/officeart/2005/8/layout/hierarchy4"/>
    <dgm:cxn modelId="{A501C761-E76B-485B-B512-58D52F9FF531}" type="presParOf" srcId="{C4BCED83-AFAD-4CF5-A1FA-1B618D0E8204}" destId="{99DFDC31-D7DB-4986-9AE3-75DC52845649}" srcOrd="1" destOrd="0" presId="urn:microsoft.com/office/officeart/2005/8/layout/hierarchy4"/>
    <dgm:cxn modelId="{4DCF7B3C-E59A-49E9-9C11-3ECC48A399B6}" type="presParOf" srcId="{3500A674-0C2D-44A4-9CA9-B7BD757AAD72}" destId="{411731B6-5099-4325-95F4-E5268E6CC0DC}" srcOrd="1" destOrd="0" presId="urn:microsoft.com/office/officeart/2005/8/layout/hierarchy4"/>
    <dgm:cxn modelId="{3C01654F-F4BB-4D0E-A69F-7EF07B9B1BCB}" type="presParOf" srcId="{3500A674-0C2D-44A4-9CA9-B7BD757AAD72}" destId="{8667D9C4-4C63-438C-BA53-494CDE6D13B5}" srcOrd="2" destOrd="0" presId="urn:microsoft.com/office/officeart/2005/8/layout/hierarchy4"/>
    <dgm:cxn modelId="{70C163CC-0280-4117-B835-8CDC7858D3A5}" type="presParOf" srcId="{8667D9C4-4C63-438C-BA53-494CDE6D13B5}" destId="{20D761E3-7DEA-4FE0-9513-0BC96C1D051C}" srcOrd="0" destOrd="0" presId="urn:microsoft.com/office/officeart/2005/8/layout/hierarchy4"/>
    <dgm:cxn modelId="{9DEF25BB-ECA1-4DAA-A59A-8D07D85CCC46}" type="presParOf" srcId="{8667D9C4-4C63-438C-BA53-494CDE6D13B5}" destId="{3C42DA41-75D4-40B4-B9E4-F81E04FFA0CA}" srcOrd="1" destOrd="0" presId="urn:microsoft.com/office/officeart/2005/8/layout/hierarchy4"/>
    <dgm:cxn modelId="{D185BBE3-DC32-4C33-98FA-DA4044637DF5}" type="presParOf" srcId="{3500A674-0C2D-44A4-9CA9-B7BD757AAD72}" destId="{AA71D7BB-A317-4D30-897D-9355420E285F}" srcOrd="3" destOrd="0" presId="urn:microsoft.com/office/officeart/2005/8/layout/hierarchy4"/>
    <dgm:cxn modelId="{EF9B68BD-5F29-4131-BC5E-0747F50485DD}" type="presParOf" srcId="{3500A674-0C2D-44A4-9CA9-B7BD757AAD72}" destId="{F12D2AEC-3E12-43D6-A446-97A0C51C0AA5}" srcOrd="4" destOrd="0" presId="urn:microsoft.com/office/officeart/2005/8/layout/hierarchy4"/>
    <dgm:cxn modelId="{7298D199-3187-4804-82E6-C8C2F6D131DB}" type="presParOf" srcId="{F12D2AEC-3E12-43D6-A446-97A0C51C0AA5}" destId="{37B60116-8EBE-4ACD-AD16-019CAB6033B5}" srcOrd="0" destOrd="0" presId="urn:microsoft.com/office/officeart/2005/8/layout/hierarchy4"/>
    <dgm:cxn modelId="{5FB77DB1-6E06-4FDC-9DF4-9342EB608E6A}" type="presParOf" srcId="{F12D2AEC-3E12-43D6-A446-97A0C51C0AA5}" destId="{59817FF2-E18F-424C-BDAE-A4384F975F3E}" srcOrd="1" destOrd="0" presId="urn:microsoft.com/office/officeart/2005/8/layout/hierarchy4"/>
    <dgm:cxn modelId="{EDECC5E4-7F5D-450E-B3FD-8A3B832C0B4F}" type="presParOf" srcId="{3500A674-0C2D-44A4-9CA9-B7BD757AAD72}" destId="{39211E85-875E-4E61-8414-85C1E0E299AC}" srcOrd="5" destOrd="0" presId="urn:microsoft.com/office/officeart/2005/8/layout/hierarchy4"/>
    <dgm:cxn modelId="{9E1564BF-D6F4-4F07-B123-A90B41FE4CC4}" type="presParOf" srcId="{3500A674-0C2D-44A4-9CA9-B7BD757AAD72}" destId="{EEA6AA2F-4904-4048-A615-47FCE4A657D4}" srcOrd="6" destOrd="0" presId="urn:microsoft.com/office/officeart/2005/8/layout/hierarchy4"/>
    <dgm:cxn modelId="{E2E2CE34-7C35-47E1-A0F2-16693CD52DE4}" type="presParOf" srcId="{EEA6AA2F-4904-4048-A615-47FCE4A657D4}" destId="{73205823-67D2-40FA-AB00-FB1A41703DF0}" srcOrd="0" destOrd="0" presId="urn:microsoft.com/office/officeart/2005/8/layout/hierarchy4"/>
    <dgm:cxn modelId="{3C70DDCC-9EF6-4435-ADEB-4B89A8D5FDD6}" type="presParOf" srcId="{EEA6AA2F-4904-4048-A615-47FCE4A657D4}" destId="{7BE092AF-BC2F-4DE5-ABDB-D8174B7585F0}" srcOrd="1" destOrd="0" presId="urn:microsoft.com/office/officeart/2005/8/layout/hierarchy4"/>
    <dgm:cxn modelId="{2C7587C7-5987-4BE9-8B86-BB4C74FB18EC}" type="presParOf" srcId="{3500A674-0C2D-44A4-9CA9-B7BD757AAD72}" destId="{F83F8BDC-3782-4800-A7A7-D75C42031A5B}" srcOrd="7" destOrd="0" presId="urn:microsoft.com/office/officeart/2005/8/layout/hierarchy4"/>
    <dgm:cxn modelId="{63EC1198-37F1-49D3-8F82-C83FC7BCB0F4}" type="presParOf" srcId="{3500A674-0C2D-44A4-9CA9-B7BD757AAD72}" destId="{35FC2FA1-C257-41AC-A16A-B538B07C1DE3}" srcOrd="8" destOrd="0" presId="urn:microsoft.com/office/officeart/2005/8/layout/hierarchy4"/>
    <dgm:cxn modelId="{EE3E4E7E-A792-497D-8951-A2DBBAD151D0}" type="presParOf" srcId="{35FC2FA1-C257-41AC-A16A-B538B07C1DE3}" destId="{5B5B6073-2067-4600-B91A-CB09A0D6AF82}" srcOrd="0" destOrd="0" presId="urn:microsoft.com/office/officeart/2005/8/layout/hierarchy4"/>
    <dgm:cxn modelId="{09A9AF6A-7F33-4C2F-9FF9-458A5D74DC22}" type="presParOf" srcId="{35FC2FA1-C257-41AC-A16A-B538B07C1DE3}" destId="{DFD50C1F-E4B6-4E91-9DB2-5791726DADE8}"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5BB7CC-34AC-4BB9-B940-C4A4DE04A6CE}">
      <dsp:nvSpPr>
        <dsp:cNvPr id="0" name=""/>
        <dsp:cNvSpPr/>
      </dsp:nvSpPr>
      <dsp:spPr>
        <a:xfrm>
          <a:off x="1499469" y="164"/>
          <a:ext cx="2989878" cy="1793927"/>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a:t>How can we tell if someone might have </a:t>
          </a:r>
          <a:r>
            <a:rPr lang="en-US" sz="2000" b="0" i="0" kern="1200">
              <a:latin typeface="Calibri"/>
            </a:rPr>
            <a:t>read aloud confusion dyslexia?</a:t>
          </a:r>
        </a:p>
      </dsp:txBody>
      <dsp:txXfrm>
        <a:off x="1499469" y="164"/>
        <a:ext cx="2989878" cy="1793927"/>
      </dsp:txXfrm>
    </dsp:sp>
    <dsp:sp modelId="{D776C83E-32EB-4C09-8EB6-D17C065DD23F}">
      <dsp:nvSpPr>
        <dsp:cNvPr id="0" name=""/>
        <dsp:cNvSpPr/>
      </dsp:nvSpPr>
      <dsp:spPr>
        <a:xfrm>
          <a:off x="4788336" y="164"/>
          <a:ext cx="2989878" cy="17939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b="0" i="0" kern="1200"/>
            <a:t>What fun activities can we use to help improve </a:t>
          </a:r>
          <a:r>
            <a:rPr lang="en-US" sz="2700" b="0" i="0" kern="1200">
              <a:latin typeface="Calibri"/>
            </a:rPr>
            <a:t>this</a:t>
          </a:r>
          <a:r>
            <a:rPr lang="en-US" sz="2700" kern="1200">
              <a:latin typeface="Calibri"/>
            </a:rPr>
            <a:t> condition?</a:t>
          </a:r>
          <a:endParaRPr lang="en-US" sz="2700" kern="1200"/>
        </a:p>
      </dsp:txBody>
      <dsp:txXfrm>
        <a:off x="4788336" y="164"/>
        <a:ext cx="2989878" cy="1793927"/>
      </dsp:txXfrm>
    </dsp:sp>
    <dsp:sp modelId="{F715F662-7604-4DA8-985B-6B4071E7F8E0}">
      <dsp:nvSpPr>
        <dsp:cNvPr id="0" name=""/>
        <dsp:cNvSpPr/>
      </dsp:nvSpPr>
      <dsp:spPr>
        <a:xfrm>
          <a:off x="1499469" y="2093079"/>
          <a:ext cx="2989878" cy="1793927"/>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How can we keep track of someone's progress as they work on improving?</a:t>
          </a:r>
          <a:r>
            <a:rPr lang="en-US" sz="2000" kern="1200"/>
            <a:t> </a:t>
          </a:r>
        </a:p>
      </dsp:txBody>
      <dsp:txXfrm>
        <a:off x="1499469" y="2093079"/>
        <a:ext cx="2989878" cy="1793927"/>
      </dsp:txXfrm>
    </dsp:sp>
    <dsp:sp modelId="{56317D64-7D8C-4A7F-9A45-F65256B5B26B}">
      <dsp:nvSpPr>
        <dsp:cNvPr id="0" name=""/>
        <dsp:cNvSpPr/>
      </dsp:nvSpPr>
      <dsp:spPr>
        <a:xfrm>
          <a:off x="4788336" y="2093079"/>
          <a:ext cx="2989878" cy="1793927"/>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a:t>Can technology make it easier to identify and help people with </a:t>
          </a:r>
          <a:r>
            <a:rPr lang="en-US" sz="2000" b="0" i="0" kern="1200">
              <a:latin typeface="Calibri"/>
            </a:rPr>
            <a:t>read aloud confusion dyslexia</a:t>
          </a:r>
          <a:r>
            <a:rPr lang="en-US" sz="2000" b="0" i="0" kern="1200"/>
            <a:t>?</a:t>
          </a:r>
          <a:endParaRPr lang="en-US" sz="2000" kern="1200"/>
        </a:p>
      </dsp:txBody>
      <dsp:txXfrm>
        <a:off x="4788336" y="2093079"/>
        <a:ext cx="2989878" cy="17939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D542F-6907-47E1-9DCC-21E569DE42C3}">
      <dsp:nvSpPr>
        <dsp:cNvPr id="0" name=""/>
        <dsp:cNvSpPr/>
      </dsp:nvSpPr>
      <dsp:spPr>
        <a:xfrm>
          <a:off x="2111935" y="12720"/>
          <a:ext cx="3753368" cy="938342"/>
        </a:xfrm>
        <a:prstGeom prst="roundRect">
          <a:avLst>
            <a:gd name="adj" fmla="val 10000"/>
          </a:avLst>
        </a:prstGeom>
        <a:solidFill>
          <a:schemeClr val="dk1"/>
        </a:solidFill>
        <a:ln w="38100" cap="flat" cmpd="sng" algn="ctr">
          <a:solidFill>
            <a:schemeClr val="lt1"/>
          </a:solidFill>
          <a:prstDash val="solid"/>
        </a:ln>
        <a:effectLst/>
      </dsp:spPr>
      <dsp:style>
        <a:lnRef idx="3">
          <a:schemeClr val="lt1"/>
        </a:lnRef>
        <a:fillRef idx="1">
          <a:schemeClr val="dk1"/>
        </a:fillRef>
        <a:effectRef idx="1">
          <a:schemeClr val="dk1"/>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a:t>Sub</a:t>
          </a:r>
          <a:r>
            <a:rPr lang="en-US" sz="3900" kern="1200"/>
            <a:t> </a:t>
          </a:r>
          <a:r>
            <a:rPr lang="en-US" sz="3200" kern="1200"/>
            <a:t>Objectives</a:t>
          </a:r>
          <a:endParaRPr lang="en-US" sz="3900" kern="1200"/>
        </a:p>
      </dsp:txBody>
      <dsp:txXfrm>
        <a:off x="2139418" y="40203"/>
        <a:ext cx="3698402" cy="883376"/>
      </dsp:txXfrm>
    </dsp:sp>
    <dsp:sp modelId="{7A721200-301D-42CF-9986-E1F24E03F146}">
      <dsp:nvSpPr>
        <dsp:cNvPr id="0" name=""/>
        <dsp:cNvSpPr/>
      </dsp:nvSpPr>
      <dsp:spPr>
        <a:xfrm rot="5400000">
          <a:off x="3909629" y="1026937"/>
          <a:ext cx="157979" cy="16420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895EB2-EE95-403A-9943-4138099ECFDE}">
      <dsp:nvSpPr>
        <dsp:cNvPr id="0" name=""/>
        <dsp:cNvSpPr/>
      </dsp:nvSpPr>
      <dsp:spPr>
        <a:xfrm>
          <a:off x="2111935" y="1267022"/>
          <a:ext cx="3753368" cy="938342"/>
        </a:xfrm>
        <a:prstGeom prst="roundRect">
          <a:avLst>
            <a:gd name="adj" fmla="val 10000"/>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0" i="0" kern="1200"/>
            <a:t>Identification of Verbal </a:t>
          </a:r>
          <a:r>
            <a:rPr lang="en-US" sz="2000" b="0" i="0" kern="1200">
              <a:latin typeface="Calibri"/>
            </a:rPr>
            <a:t>Dyslexia</a:t>
          </a:r>
          <a:endParaRPr lang="en-US" sz="2000" kern="1200"/>
        </a:p>
      </dsp:txBody>
      <dsp:txXfrm>
        <a:off x="2139418" y="1294505"/>
        <a:ext cx="3698402" cy="883376"/>
      </dsp:txXfrm>
    </dsp:sp>
    <dsp:sp modelId="{6D89A57E-5D15-417A-B8F3-90110DF9DF63}">
      <dsp:nvSpPr>
        <dsp:cNvPr id="0" name=""/>
        <dsp:cNvSpPr/>
      </dsp:nvSpPr>
      <dsp:spPr>
        <a:xfrm rot="5400000">
          <a:off x="3906514" y="2287469"/>
          <a:ext cx="164209" cy="16420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7A8F55-F1E6-4CB2-BC2A-7A45846F4938}">
      <dsp:nvSpPr>
        <dsp:cNvPr id="0" name=""/>
        <dsp:cNvSpPr/>
      </dsp:nvSpPr>
      <dsp:spPr>
        <a:xfrm>
          <a:off x="2111935" y="2533783"/>
          <a:ext cx="3753368" cy="938342"/>
        </a:xfrm>
        <a:prstGeom prst="roundRect">
          <a:avLst>
            <a:gd name="adj" fmla="val 10000"/>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0" i="0" kern="1200"/>
            <a:t>Identification of </a:t>
          </a:r>
          <a:r>
            <a:rPr lang="en-US" sz="2000" b="0" i="0" kern="1200">
              <a:latin typeface="Calibri"/>
            </a:rPr>
            <a:t>readaloud</a:t>
          </a:r>
          <a:r>
            <a:rPr lang="en-US" sz="2000" b="0" i="0" kern="1200"/>
            <a:t> </a:t>
          </a:r>
          <a:r>
            <a:rPr lang="en-US" sz="2000" b="0" i="0" kern="1200">
              <a:latin typeface="Calibri"/>
            </a:rPr>
            <a:t>Dyslexia</a:t>
          </a:r>
          <a:endParaRPr lang="en-US" sz="2000" kern="1200"/>
        </a:p>
      </dsp:txBody>
      <dsp:txXfrm>
        <a:off x="2139418" y="2561266"/>
        <a:ext cx="3698402" cy="883376"/>
      </dsp:txXfrm>
    </dsp:sp>
    <dsp:sp modelId="{22E8C307-0E82-425B-8BA2-1CCEF142190F}">
      <dsp:nvSpPr>
        <dsp:cNvPr id="0" name=""/>
        <dsp:cNvSpPr/>
      </dsp:nvSpPr>
      <dsp:spPr>
        <a:xfrm rot="5400000">
          <a:off x="3906514" y="3554230"/>
          <a:ext cx="164209" cy="16420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B8BE57-6446-410B-88E0-4405C5630769}">
      <dsp:nvSpPr>
        <dsp:cNvPr id="0" name=""/>
        <dsp:cNvSpPr/>
      </dsp:nvSpPr>
      <dsp:spPr>
        <a:xfrm>
          <a:off x="2111935" y="3800545"/>
          <a:ext cx="3753368" cy="938342"/>
        </a:xfrm>
        <a:prstGeom prst="roundRect">
          <a:avLst>
            <a:gd name="adj" fmla="val 10000"/>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Suggest remedies for identified users at risk</a:t>
          </a:r>
        </a:p>
      </dsp:txBody>
      <dsp:txXfrm>
        <a:off x="2139418" y="3828028"/>
        <a:ext cx="3698402" cy="8833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E6D1F-A590-4908-B79E-80E12D4B8DDC}">
      <dsp:nvSpPr>
        <dsp:cNvPr id="0" name=""/>
        <dsp:cNvSpPr/>
      </dsp:nvSpPr>
      <dsp:spPr>
        <a:xfrm>
          <a:off x="4666" y="319545"/>
          <a:ext cx="5172269" cy="1293067"/>
        </a:xfrm>
        <a:prstGeom prst="roundRect">
          <a:avLst>
            <a:gd name="adj" fmla="val 10000"/>
          </a:avLst>
        </a:prstGeom>
        <a:solidFill>
          <a:schemeClr val="dk1"/>
        </a:solidFill>
        <a:ln w="38100" cap="flat" cmpd="sng" algn="ctr">
          <a:solidFill>
            <a:schemeClr val="lt1"/>
          </a:solidFill>
          <a:prstDash val="solid"/>
        </a:ln>
        <a:effectLst/>
      </dsp:spPr>
      <dsp:style>
        <a:lnRef idx="3">
          <a:schemeClr val="lt1"/>
        </a:lnRef>
        <a:fillRef idx="1">
          <a:schemeClr val="dk1"/>
        </a:fillRef>
        <a:effectRef idx="1">
          <a:schemeClr val="dk1"/>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Specific </a:t>
          </a:r>
          <a:r>
            <a:rPr lang="en-US" sz="3200" kern="1200"/>
            <a:t>Objective</a:t>
          </a:r>
          <a:endParaRPr lang="en-US" sz="3400" kern="1200"/>
        </a:p>
      </dsp:txBody>
      <dsp:txXfrm>
        <a:off x="42539" y="357418"/>
        <a:ext cx="5096523" cy="1217321"/>
      </dsp:txXfrm>
    </dsp:sp>
    <dsp:sp modelId="{A570121F-2986-445C-A282-C35B58BE0D9E}">
      <dsp:nvSpPr>
        <dsp:cNvPr id="0" name=""/>
        <dsp:cNvSpPr/>
      </dsp:nvSpPr>
      <dsp:spPr>
        <a:xfrm rot="5400000">
          <a:off x="2477657" y="1725756"/>
          <a:ext cx="226286" cy="226286"/>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3B50C04-08B6-42D1-B9E4-8CB70D20F07A}">
      <dsp:nvSpPr>
        <dsp:cNvPr id="0" name=""/>
        <dsp:cNvSpPr/>
      </dsp:nvSpPr>
      <dsp:spPr>
        <a:xfrm>
          <a:off x="3657" y="2065186"/>
          <a:ext cx="5174286" cy="1585585"/>
        </a:xfrm>
        <a:prstGeom prst="roundRect">
          <a:avLst>
            <a:gd name="adj" fmla="val 10000"/>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US" sz="2000" b="0" i="0" kern="1200"/>
            <a:t>To systematically identify the risk factors associated with</a:t>
          </a:r>
          <a:r>
            <a:rPr lang="en-US" sz="2000" b="0" i="0" kern="1200">
              <a:latin typeface="Calibri"/>
            </a:rPr>
            <a:t> read</a:t>
          </a:r>
          <a:r>
            <a:rPr lang="en-US" sz="2000" b="0" i="0" kern="1200"/>
            <a:t> </a:t>
          </a:r>
          <a:r>
            <a:rPr lang="en-US" sz="2000" b="0" i="0" kern="1200">
              <a:latin typeface="Calibri"/>
            </a:rPr>
            <a:t>aloud confusion dyslexia </a:t>
          </a:r>
          <a:r>
            <a:rPr lang="en-US" sz="2000" b="0" i="0" kern="1200"/>
            <a:t>and develop effective activities to enhance the condition.</a:t>
          </a:r>
          <a:endParaRPr lang="en-US" sz="2000" kern="1200"/>
        </a:p>
      </dsp:txBody>
      <dsp:txXfrm>
        <a:off x="50097" y="2111626"/>
        <a:ext cx="5081406" cy="14927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BD7AC8-3493-4119-ACC7-946414B0E67F}">
      <dsp:nvSpPr>
        <dsp:cNvPr id="0" name=""/>
        <dsp:cNvSpPr/>
      </dsp:nvSpPr>
      <dsp:spPr>
        <a:xfrm>
          <a:off x="467360" y="1091353"/>
          <a:ext cx="11216640" cy="3505200"/>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374189"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Functional Requirements</a:t>
          </a:r>
        </a:p>
        <a:p>
          <a:pPr marL="228600" lvl="1" indent="-228600" algn="l" defTabSz="1066800" rtl="0">
            <a:lnSpc>
              <a:spcPct val="90000"/>
            </a:lnSpc>
            <a:spcBef>
              <a:spcPct val="0"/>
            </a:spcBef>
            <a:spcAft>
              <a:spcPct val="15000"/>
            </a:spcAft>
            <a:buFont typeface="Wingdings" panose="05000000000000000000" pitchFamily="2" charset="2"/>
            <a:buChar char="§"/>
          </a:pPr>
          <a:r>
            <a:rPr lang="en-US" sz="2400" b="0" i="0" kern="1200"/>
            <a:t>User Registration and Profile Management</a:t>
          </a:r>
          <a:r>
            <a:rPr lang="en-US" sz="2400" b="0" kern="1200"/>
            <a:t>.</a:t>
          </a:r>
        </a:p>
        <a:p>
          <a:pPr marL="228600" lvl="1" indent="-228600" algn="l" defTabSz="1066800">
            <a:lnSpc>
              <a:spcPct val="90000"/>
            </a:lnSpc>
            <a:spcBef>
              <a:spcPct val="0"/>
            </a:spcBef>
            <a:spcAft>
              <a:spcPct val="15000"/>
            </a:spcAft>
            <a:buFont typeface="Wingdings" panose="05000000000000000000" pitchFamily="2" charset="2"/>
            <a:buChar char="§"/>
          </a:pPr>
          <a:r>
            <a:rPr lang="en-US" sz="2400" b="0" i="0" kern="1200"/>
            <a:t>Voice Input Recognition.</a:t>
          </a:r>
          <a:endParaRPr lang="en-US" sz="2400" b="0" kern="1200"/>
        </a:p>
        <a:p>
          <a:pPr marL="228600" lvl="1" indent="-228600" algn="l" defTabSz="1066800">
            <a:lnSpc>
              <a:spcPct val="90000"/>
            </a:lnSpc>
            <a:spcBef>
              <a:spcPct val="0"/>
            </a:spcBef>
            <a:spcAft>
              <a:spcPct val="15000"/>
            </a:spcAft>
            <a:buFont typeface="Wingdings" panose="05000000000000000000" pitchFamily="2" charset="2"/>
            <a:buChar char="§"/>
          </a:pPr>
          <a:r>
            <a:rPr lang="en-US" sz="2400" b="0" i="0" kern="1200"/>
            <a:t>Playback of Recorded Voice</a:t>
          </a:r>
          <a:r>
            <a:rPr lang="en-US" sz="2400" b="0" kern="1200"/>
            <a:t>. </a:t>
          </a:r>
        </a:p>
        <a:p>
          <a:pPr marL="228600" lvl="1" indent="-228600" algn="l" defTabSz="1066800">
            <a:lnSpc>
              <a:spcPct val="90000"/>
            </a:lnSpc>
            <a:spcBef>
              <a:spcPct val="0"/>
            </a:spcBef>
            <a:spcAft>
              <a:spcPct val="15000"/>
            </a:spcAft>
            <a:buFont typeface="Wingdings" panose="05000000000000000000" pitchFamily="2" charset="2"/>
            <a:buChar char="§"/>
          </a:pPr>
          <a:r>
            <a:rPr lang="en-US" sz="2400" b="0" i="0" kern="1200"/>
            <a:t>Progress Tracking</a:t>
          </a:r>
          <a:r>
            <a:rPr lang="en-US" sz="2400" b="0" kern="1200"/>
            <a:t>.</a:t>
          </a:r>
        </a:p>
        <a:p>
          <a:pPr marL="228600" lvl="1" indent="-228600" algn="l" defTabSz="1066800" rtl="0">
            <a:lnSpc>
              <a:spcPct val="90000"/>
            </a:lnSpc>
            <a:spcBef>
              <a:spcPct val="0"/>
            </a:spcBef>
            <a:spcAft>
              <a:spcPct val="15000"/>
            </a:spcAft>
            <a:buFont typeface="Wingdings" panose="05000000000000000000" pitchFamily="2" charset="2"/>
            <a:buChar char="§"/>
          </a:pPr>
          <a:r>
            <a:rPr lang="en-US" sz="2400" b="0" i="0" kern="1200"/>
            <a:t>Personalized Learning Plan</a:t>
          </a:r>
          <a:r>
            <a:rPr lang="en-US" sz="2400" b="0" kern="1200"/>
            <a:t>.</a:t>
          </a:r>
        </a:p>
      </dsp:txBody>
      <dsp:txXfrm>
        <a:off x="467360" y="1091353"/>
        <a:ext cx="11216640" cy="3505200"/>
      </dsp:txXfrm>
    </dsp:sp>
    <dsp:sp modelId="{2D9F2BDE-D29D-44F2-AB9B-949179DA7137}">
      <dsp:nvSpPr>
        <dsp:cNvPr id="0" name=""/>
        <dsp:cNvSpPr/>
      </dsp:nvSpPr>
      <dsp:spPr>
        <a:xfrm>
          <a:off x="0" y="585046"/>
          <a:ext cx="2453640" cy="3680460"/>
        </a:xfrm>
        <a:prstGeom prst="rect">
          <a:avLst/>
        </a:prstGeom>
        <a:blipFill>
          <a:blip xmlns:r="http://schemas.openxmlformats.org/officeDocument/2006/relationships" r:embed="rId1"/>
          <a:srcRect/>
          <a:stretch>
            <a:fillRect l="-63000" r="-6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F055D-C6B1-4123-8806-9FD6C6356C87}">
      <dsp:nvSpPr>
        <dsp:cNvPr id="0" name=""/>
        <dsp:cNvSpPr/>
      </dsp:nvSpPr>
      <dsp:spPr>
        <a:xfrm>
          <a:off x="1034" y="0"/>
          <a:ext cx="1831447" cy="34538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latin typeface="Calibri"/>
            </a:rPr>
            <a:t>Low Income Familie</a:t>
          </a:r>
        </a:p>
      </dsp:txBody>
      <dsp:txXfrm>
        <a:off x="54675" y="53641"/>
        <a:ext cx="1724165" cy="3346606"/>
      </dsp:txXfrm>
    </dsp:sp>
    <dsp:sp modelId="{20D761E3-7DEA-4FE0-9513-0BC96C1D051C}">
      <dsp:nvSpPr>
        <dsp:cNvPr id="0" name=""/>
        <dsp:cNvSpPr/>
      </dsp:nvSpPr>
      <dsp:spPr>
        <a:xfrm>
          <a:off x="2140165" y="0"/>
          <a:ext cx="1831447" cy="34538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For Public schools</a:t>
          </a:r>
        </a:p>
        <a:p>
          <a:pPr marL="0" lvl="0" indent="0" algn="ctr" defTabSz="933450">
            <a:lnSpc>
              <a:spcPct val="90000"/>
            </a:lnSpc>
            <a:spcBef>
              <a:spcPct val="0"/>
            </a:spcBef>
            <a:spcAft>
              <a:spcPct val="35000"/>
            </a:spcAft>
            <a:buNone/>
          </a:pPr>
          <a:r>
            <a:rPr lang="en-US" sz="2100" kern="1200"/>
            <a:t>Rs. 2000</a:t>
          </a:r>
        </a:p>
      </dsp:txBody>
      <dsp:txXfrm>
        <a:off x="2193806" y="53641"/>
        <a:ext cx="1724165" cy="3346606"/>
      </dsp:txXfrm>
    </dsp:sp>
    <dsp:sp modelId="{37B60116-8EBE-4ACD-AD16-019CAB6033B5}">
      <dsp:nvSpPr>
        <dsp:cNvPr id="0" name=""/>
        <dsp:cNvSpPr/>
      </dsp:nvSpPr>
      <dsp:spPr>
        <a:xfrm>
          <a:off x="4279295" y="0"/>
          <a:ext cx="1831447" cy="34538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For International schools</a:t>
          </a:r>
        </a:p>
        <a:p>
          <a:pPr marL="0" lvl="0" indent="0" algn="ctr" defTabSz="933450">
            <a:lnSpc>
              <a:spcPct val="90000"/>
            </a:lnSpc>
            <a:spcBef>
              <a:spcPct val="0"/>
            </a:spcBef>
            <a:spcAft>
              <a:spcPct val="35000"/>
            </a:spcAft>
            <a:buNone/>
          </a:pPr>
          <a:r>
            <a:rPr lang="en-US" sz="2100" kern="1200"/>
            <a:t>Rs. 10,000</a:t>
          </a:r>
        </a:p>
      </dsp:txBody>
      <dsp:txXfrm>
        <a:off x="4332936" y="53641"/>
        <a:ext cx="1724165" cy="3346606"/>
      </dsp:txXfrm>
    </dsp:sp>
    <dsp:sp modelId="{73205823-67D2-40FA-AB00-FB1A41703DF0}">
      <dsp:nvSpPr>
        <dsp:cNvPr id="0" name=""/>
        <dsp:cNvSpPr/>
      </dsp:nvSpPr>
      <dsp:spPr>
        <a:xfrm>
          <a:off x="6418426" y="0"/>
          <a:ext cx="1831447" cy="34538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Annual Subscription (for individual student)</a:t>
          </a:r>
        </a:p>
        <a:p>
          <a:pPr marL="0" lvl="0" indent="0" algn="ctr" defTabSz="933450">
            <a:lnSpc>
              <a:spcPct val="90000"/>
            </a:lnSpc>
            <a:spcBef>
              <a:spcPct val="0"/>
            </a:spcBef>
            <a:spcAft>
              <a:spcPct val="35000"/>
            </a:spcAft>
            <a:buNone/>
          </a:pPr>
          <a:r>
            <a:rPr lang="en-US" sz="2100" kern="1200"/>
            <a:t>Rs. 2500</a:t>
          </a:r>
        </a:p>
      </dsp:txBody>
      <dsp:txXfrm>
        <a:off x="6472067" y="53641"/>
        <a:ext cx="1724165" cy="3346606"/>
      </dsp:txXfrm>
    </dsp:sp>
    <dsp:sp modelId="{5B5B6073-2067-4600-B91A-CB09A0D6AF82}">
      <dsp:nvSpPr>
        <dsp:cNvPr id="0" name=""/>
        <dsp:cNvSpPr/>
      </dsp:nvSpPr>
      <dsp:spPr>
        <a:xfrm>
          <a:off x="8557556" y="0"/>
          <a:ext cx="1831447" cy="34538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Monthly Subscription (for individual student)</a:t>
          </a:r>
        </a:p>
        <a:p>
          <a:pPr marL="0" lvl="0" indent="0" algn="ctr" defTabSz="933450">
            <a:lnSpc>
              <a:spcPct val="90000"/>
            </a:lnSpc>
            <a:spcBef>
              <a:spcPct val="0"/>
            </a:spcBef>
            <a:spcAft>
              <a:spcPct val="35000"/>
            </a:spcAft>
            <a:buNone/>
          </a:pPr>
          <a:r>
            <a:rPr lang="en-US" sz="2100" kern="1200"/>
            <a:t>Rs. 500</a:t>
          </a:r>
        </a:p>
      </dsp:txBody>
      <dsp:txXfrm>
        <a:off x="8611197" y="53641"/>
        <a:ext cx="1724165" cy="334660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6/3/2025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6/3/2025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5</a:t>
            </a:fld>
            <a:endParaRPr lang="en-US"/>
          </a:p>
        </p:txBody>
      </p:sp>
    </p:spTree>
    <p:extLst>
      <p:ext uri="{BB962C8B-B14F-4D97-AF65-F5344CB8AC3E}">
        <p14:creationId xmlns:p14="http://schemas.microsoft.com/office/powerpoint/2010/main" val="946357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0B8AC8-E212-48B2-9917-7448FC83DD17}" type="slidenum">
              <a:rPr lang="en-US" smtClean="0"/>
              <a:t>50</a:t>
            </a:fld>
            <a:endParaRPr lang="en-US"/>
          </a:p>
        </p:txBody>
      </p:sp>
    </p:spTree>
    <p:extLst>
      <p:ext uri="{BB962C8B-B14F-4D97-AF65-F5344CB8AC3E}">
        <p14:creationId xmlns:p14="http://schemas.microsoft.com/office/powerpoint/2010/main" val="14644866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7"/>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6/3/2025</a:t>
            </a:fld>
            <a:endParaRPr lang="en-US" sz="1200" b="1"/>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dpolicyinca.org/publications/covid-19-impacts-student-learning" TargetMode="External"/><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4.xml"/><Relationship Id="rId6" Type="http://schemas.openxmlformats.org/officeDocument/2006/relationships/image" Target="../media/image24.jpeg"/><Relationship Id="rId11" Type="http://schemas.openxmlformats.org/officeDocument/2006/relationships/image" Target="../media/image29.png"/><Relationship Id="rId5" Type="http://schemas.openxmlformats.org/officeDocument/2006/relationships/image" Target="../media/image23.jpeg"/><Relationship Id="rId10" Type="http://schemas.openxmlformats.org/officeDocument/2006/relationships/image" Target="../media/image28.png"/><Relationship Id="rId4" Type="http://schemas.openxmlformats.org/officeDocument/2006/relationships/image" Target="../media/image18.sv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6.png"/><Relationship Id="rId7"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4.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jpeg"/><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nessy.com/en-gb" TargetMode="External"/><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3.jpeg"/><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nessy.com/en-gb"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55.jpeg"/><Relationship Id="rId4" Type="http://schemas.openxmlformats.org/officeDocument/2006/relationships/image" Target="../media/image4.jpeg"/></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microsoft.com/office/2018/10/relationships/comments" Target="../comments/modernComment_196_2D6F1FA3.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researchgate.net/publication/378578352_Analysis_of_spelling_errors_from_the_'dyslexic_sight_words'_list" TargetMode="External"/><Relationship Id="rId2" Type="http://schemas.openxmlformats.org/officeDocument/2006/relationships/hyperlink" Target="https://www.researchgate.net/publication/347357700_Arunalu_Learning_Ecosystem_to_Overcome_Sinhala_Reading_Weakness_Due_To_Dyslexia" TargetMode="Externa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hyperlink" Target="https://www.researchgate.net/publication/376053102_Screening_Assessment_and_Identification_Tools_for_Dyslexia" TargetMode="External"/><Relationship Id="rId4" Type="http://schemas.openxmlformats.org/officeDocument/2006/relationships/hyperlink" Target="https://www.researchgate.net/publication/233976504_Spelling_in_Adolescents_With_Dyslexia_Errors_and_Modes_of_Assessment"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jpe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4.jpe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www.pngall.com/teacher-png/" TargetMode="External"/><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4.xml"/><Relationship Id="rId6" Type="http://schemas.openxmlformats.org/officeDocument/2006/relationships/image" Target="../media/image66.jpeg"/><Relationship Id="rId5" Type="http://schemas.openxmlformats.org/officeDocument/2006/relationships/hyperlink" Target="https://freepngimg.com/png/34138-idea-bulb-transparent" TargetMode="Externa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hyperlink" Target="https://www.321learnenglish.com/2015/12/phonetics-the-English-alphabet-level-a1.html" TargetMode="External"/><Relationship Id="rId2" Type="http://schemas.openxmlformats.org/officeDocument/2006/relationships/image" Target="../media/image67.jpe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hild sitting at a table with a computer and a notebook&#10;&#10;Description automatically generated">
            <a:extLst>
              <a:ext uri="{FF2B5EF4-FFF2-40B4-BE49-F238E27FC236}">
                <a16:creationId xmlns:a16="http://schemas.microsoft.com/office/drawing/2014/main" id="{3B93ED01-06A3-B621-6922-38AC5A0B4DA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699" r="3699"/>
          <a:stretch/>
        </p:blipFill>
        <p:spPr>
          <a:xfrm>
            <a:off x="2669628" y="10"/>
            <a:ext cx="9522371" cy="6857990"/>
          </a:xfrm>
          <a:prstGeom prst="rect">
            <a:avLst/>
          </a:prstGeom>
        </p:spPr>
      </p:pic>
      <p:sp>
        <p:nvSpPr>
          <p:cNvPr id="36" name="Rectangle 35">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392635" y="5938922"/>
            <a:ext cx="3973386" cy="675695"/>
          </a:xfrm>
          <a:noFill/>
        </p:spPr>
        <p:txBody>
          <a:bodyPr vert="horz" lIns="91440" tIns="45720" rIns="91440" bIns="45720" rtlCol="0" anchor="t">
            <a:normAutofit/>
          </a:bodyPr>
          <a:lstStyle/>
          <a:p>
            <a:pPr algn="l"/>
            <a:r>
              <a:rPr lang="en-US"/>
              <a:t>R24-25J-229</a:t>
            </a:r>
          </a:p>
        </p:txBody>
      </p:sp>
      <p:sp>
        <p:nvSpPr>
          <p:cNvPr id="3" name="Rectangle 2">
            <a:extLst>
              <a:ext uri="{FF2B5EF4-FFF2-40B4-BE49-F238E27FC236}">
                <a16:creationId xmlns:a16="http://schemas.microsoft.com/office/drawing/2014/main" id="{15EAADB1-0D7A-4F71-6248-12EE1D8B14D9}"/>
              </a:ext>
            </a:extLst>
          </p:cNvPr>
          <p:cNvSpPr/>
          <p:nvPr/>
        </p:nvSpPr>
        <p:spPr>
          <a:xfrm>
            <a:off x="389586" y="4004315"/>
            <a:ext cx="7286359" cy="1691224"/>
          </a:xfrm>
          <a:prstGeom prst="rect">
            <a:avLst/>
          </a:prstGeom>
          <a:solidFill>
            <a:srgbClr val="7030A0"/>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510621" y="4260022"/>
            <a:ext cx="7286360" cy="1179810"/>
          </a:xfrm>
          <a:noFill/>
          <a:ln>
            <a:noFill/>
          </a:ln>
        </p:spPr>
        <p:style>
          <a:lnRef idx="2">
            <a:schemeClr val="accent1"/>
          </a:lnRef>
          <a:fillRef idx="1">
            <a:schemeClr val="lt1"/>
          </a:fillRef>
          <a:effectRef idx="0">
            <a:schemeClr val="accent1"/>
          </a:effectRef>
          <a:fontRef idx="minor">
            <a:schemeClr val="dk1"/>
          </a:fontRef>
        </p:style>
        <p:txBody>
          <a:bodyPr>
            <a:noAutofit/>
          </a:bodyPr>
          <a:lstStyle/>
          <a:p>
            <a:pPr algn="l"/>
            <a:r>
              <a:rPr lang="en-US" sz="3200" i="1">
                <a:solidFill>
                  <a:schemeClr val="bg1"/>
                </a:solidFill>
                <a:ea typeface="+mn-lt"/>
                <a:cs typeface="+mn-lt"/>
              </a:rPr>
              <a:t>Wordex: Screens and identifies dyslexia types, offering an interactive platform for targeted improvement.</a:t>
            </a:r>
            <a:endParaRPr lang="en-US" i="1">
              <a:solidFill>
                <a:schemeClr val="bg1"/>
              </a:solidFill>
              <a:ea typeface="Cambria"/>
            </a:endParaRPr>
          </a:p>
        </p:txBody>
      </p:sp>
      <p:pic>
        <p:nvPicPr>
          <p:cNvPr id="7" name="Picture 6" descr="A logo with a gradient of purple and pink colors&#10;&#10;Description automatically generated">
            <a:extLst>
              <a:ext uri="{FF2B5EF4-FFF2-40B4-BE49-F238E27FC236}">
                <a16:creationId xmlns:a16="http://schemas.microsoft.com/office/drawing/2014/main" id="{E5D63C1D-7313-BF16-2AFA-1B5E1364BC38}"/>
              </a:ext>
            </a:extLst>
          </p:cNvPr>
          <p:cNvPicPr>
            <a:picLocks/>
          </p:cNvPicPr>
          <p:nvPr/>
        </p:nvPicPr>
        <p:blipFill>
          <a:blip r:embed="rId4"/>
          <a:stretch>
            <a:fillRect/>
          </a:stretch>
        </p:blipFill>
        <p:spPr>
          <a:xfrm>
            <a:off x="990004" y="923427"/>
            <a:ext cx="1635568" cy="17873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ectangle: Rounded Corners 7">
            <a:extLst>
              <a:ext uri="{FF2B5EF4-FFF2-40B4-BE49-F238E27FC236}">
                <a16:creationId xmlns:a16="http://schemas.microsoft.com/office/drawing/2014/main" id="{6E978D51-6D7C-4872-B5FB-761E2CD8FDDC}"/>
              </a:ext>
            </a:extLst>
          </p:cNvPr>
          <p:cNvSpPr/>
          <p:nvPr/>
        </p:nvSpPr>
        <p:spPr>
          <a:xfrm>
            <a:off x="731057" y="662608"/>
            <a:ext cx="2162541" cy="2055025"/>
          </a:xfrm>
          <a:prstGeom prst="round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388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dyslexia&#10;&#10;AI-generated content may be incorrect.">
            <a:extLst>
              <a:ext uri="{FF2B5EF4-FFF2-40B4-BE49-F238E27FC236}">
                <a16:creationId xmlns:a16="http://schemas.microsoft.com/office/drawing/2014/main" id="{8AEA3AC8-C1D0-27BE-F69A-11F4AF49F363}"/>
              </a:ext>
            </a:extLst>
          </p:cNvPr>
          <p:cNvPicPr>
            <a:picLocks noChangeAspect="1"/>
          </p:cNvPicPr>
          <p:nvPr/>
        </p:nvPicPr>
        <p:blipFill>
          <a:blip r:embed="rId2"/>
          <a:srcRect l="-268" r="279" b="4310"/>
          <a:stretch/>
        </p:blipFill>
        <p:spPr>
          <a:xfrm>
            <a:off x="978780" y="679802"/>
            <a:ext cx="10430737" cy="5806656"/>
          </a:xfrm>
          <a:prstGeom prst="rect">
            <a:avLst/>
          </a:prstGeom>
          <a:ln>
            <a:noFill/>
          </a:ln>
          <a:effectLst>
            <a:outerShdw blurRad="292100" dist="139700" dir="2700000" algn="tl" rotWithShape="0">
              <a:srgbClr val="333333">
                <a:alpha val="65000"/>
              </a:srgbClr>
            </a:outerShdw>
          </a:effectLst>
        </p:spPr>
      </p:pic>
      <p:pic>
        <p:nvPicPr>
          <p:cNvPr id="3" name="Picture 2" descr="A logo with a gradient of purple and pink colors&#10;&#10;Description automatically generated">
            <a:extLst>
              <a:ext uri="{FF2B5EF4-FFF2-40B4-BE49-F238E27FC236}">
                <a16:creationId xmlns:a16="http://schemas.microsoft.com/office/drawing/2014/main" id="{77AADC84-E3B9-8ED1-A6D1-F30DD8FB1C50}"/>
              </a:ext>
            </a:extLst>
          </p:cNvPr>
          <p:cNvPicPr>
            <a:picLocks/>
          </p:cNvPicPr>
          <p:nvPr/>
        </p:nvPicPr>
        <p:blipFill>
          <a:blip r:embed="rId3"/>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TextBox 17">
            <a:extLst>
              <a:ext uri="{FF2B5EF4-FFF2-40B4-BE49-F238E27FC236}">
                <a16:creationId xmlns:a16="http://schemas.microsoft.com/office/drawing/2014/main" id="{B68C08B9-29ED-9D5E-3E6E-D326E1A43FAB}"/>
              </a:ext>
            </a:extLst>
          </p:cNvPr>
          <p:cNvSpPr txBox="1"/>
          <p:nvPr/>
        </p:nvSpPr>
        <p:spPr>
          <a:xfrm>
            <a:off x="90162" y="90891"/>
            <a:ext cx="11901078" cy="584775"/>
          </a:xfrm>
          <a:prstGeom prst="rect">
            <a:avLst/>
          </a:prstGeom>
          <a:noFill/>
        </p:spPr>
        <p:txBody>
          <a:bodyPr wrap="square" lIns="91440" tIns="45720" rIns="91440" bIns="45720" rtlCol="0" anchor="t">
            <a:spAutoFit/>
          </a:bodyPr>
          <a:lstStyle/>
          <a:p>
            <a:r>
              <a:rPr lang="en-US" sz="3200" b="1">
                <a:latin typeface="+mj-lt"/>
              </a:rPr>
              <a:t>SYSTEM DIAGRAM</a:t>
            </a:r>
            <a:endParaRPr lang="en-US" sz="3200" b="1">
              <a:latin typeface="Calibri"/>
              <a:cs typeface="Calibri"/>
            </a:endParaRPr>
          </a:p>
        </p:txBody>
      </p:sp>
    </p:spTree>
    <p:extLst>
      <p:ext uri="{BB962C8B-B14F-4D97-AF65-F5344CB8AC3E}">
        <p14:creationId xmlns:p14="http://schemas.microsoft.com/office/powerpoint/2010/main" val="332078888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ogo with a gradient of purple and pink colors&#10;&#10;Description automatically generated">
            <a:extLst>
              <a:ext uri="{FF2B5EF4-FFF2-40B4-BE49-F238E27FC236}">
                <a16:creationId xmlns:a16="http://schemas.microsoft.com/office/drawing/2014/main" id="{77AADC84-E3B9-8ED1-A6D1-F30DD8FB1C50}"/>
              </a:ext>
            </a:extLst>
          </p:cNvPr>
          <p:cNvPicPr>
            <a:picLocks/>
          </p:cNvPicPr>
          <p:nvPr/>
        </p:nvPicPr>
        <p:blipFill>
          <a:blip r:embed="rId2"/>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TextBox 17">
            <a:extLst>
              <a:ext uri="{FF2B5EF4-FFF2-40B4-BE49-F238E27FC236}">
                <a16:creationId xmlns:a16="http://schemas.microsoft.com/office/drawing/2014/main" id="{B68C08B9-29ED-9D5E-3E6E-D326E1A43FAB}"/>
              </a:ext>
            </a:extLst>
          </p:cNvPr>
          <p:cNvSpPr txBox="1"/>
          <p:nvPr/>
        </p:nvSpPr>
        <p:spPr>
          <a:xfrm>
            <a:off x="295781" y="332796"/>
            <a:ext cx="11901078" cy="1077218"/>
          </a:xfrm>
          <a:prstGeom prst="rect">
            <a:avLst/>
          </a:prstGeom>
          <a:noFill/>
        </p:spPr>
        <p:txBody>
          <a:bodyPr wrap="square" lIns="91440" tIns="45720" rIns="91440" bIns="45720" rtlCol="0" anchor="t">
            <a:spAutoFit/>
          </a:bodyPr>
          <a:lstStyle/>
          <a:p>
            <a:r>
              <a:rPr lang="en-US" sz="3200" b="1">
                <a:latin typeface="Calibri"/>
                <a:ea typeface="Calibri"/>
                <a:cs typeface="Calibri"/>
              </a:rPr>
              <a:t>HOW WE </a:t>
            </a:r>
            <a:endParaRPr lang="en-US"/>
          </a:p>
          <a:p>
            <a:r>
              <a:rPr lang="en-US" sz="3200" b="1">
                <a:latin typeface="Calibri"/>
                <a:ea typeface="Calibri"/>
                <a:cs typeface="Calibri"/>
              </a:rPr>
              <a:t>GATHERED DATA</a:t>
            </a:r>
            <a:endParaRPr lang="en-US"/>
          </a:p>
        </p:txBody>
      </p:sp>
      <p:pic>
        <p:nvPicPr>
          <p:cNvPr id="7" name="Picture 6" descr="A diagram of a group&#10;&#10;AI-generated content may be incorrect.">
            <a:extLst>
              <a:ext uri="{FF2B5EF4-FFF2-40B4-BE49-F238E27FC236}">
                <a16:creationId xmlns:a16="http://schemas.microsoft.com/office/drawing/2014/main" id="{5F5AEEF3-B50D-F7CA-6A1B-A8F7FA9C21A3}"/>
              </a:ext>
            </a:extLst>
          </p:cNvPr>
          <p:cNvPicPr>
            <a:picLocks noChangeAspect="1"/>
          </p:cNvPicPr>
          <p:nvPr/>
        </p:nvPicPr>
        <p:blipFill>
          <a:blip r:embed="rId3"/>
          <a:srcRect l="18204" t="224" r="3883" b="-370"/>
          <a:stretch/>
        </p:blipFill>
        <p:spPr>
          <a:xfrm>
            <a:off x="4598696" y="89368"/>
            <a:ext cx="3302446" cy="6782224"/>
          </a:xfrm>
          <a:prstGeom prst="rect">
            <a:avLst/>
          </a:prstGeom>
        </p:spPr>
      </p:pic>
    </p:spTree>
    <p:extLst>
      <p:ext uri="{BB962C8B-B14F-4D97-AF65-F5344CB8AC3E}">
        <p14:creationId xmlns:p14="http://schemas.microsoft.com/office/powerpoint/2010/main" val="367787004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156B95-A1CA-BC62-BFBD-F0324F48FD06}"/>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latin typeface="Segoe UI"/>
                <a:cs typeface="Segoe UI"/>
              </a:rPr>
              <a:t>Athukorala K.A.D.P.S it21045912</a:t>
            </a:r>
          </a:p>
        </p:txBody>
      </p:sp>
      <p:sp>
        <p:nvSpPr>
          <p:cNvPr id="6" name="TextBox 5">
            <a:extLst>
              <a:ext uri="{FF2B5EF4-FFF2-40B4-BE49-F238E27FC236}">
                <a16:creationId xmlns:a16="http://schemas.microsoft.com/office/drawing/2014/main" id="{411E2C8B-2917-A7D5-DAEF-DE37AB4189B5}"/>
              </a:ext>
            </a:extLst>
          </p:cNvPr>
          <p:cNvSpPr txBox="1"/>
          <p:nvPr/>
        </p:nvSpPr>
        <p:spPr>
          <a:xfrm>
            <a:off x="304961" y="314435"/>
            <a:ext cx="4538139" cy="603136"/>
          </a:xfrm>
          <a:prstGeom prst="rect">
            <a:avLst/>
          </a:prstGeom>
          <a:noFill/>
        </p:spPr>
        <p:txBody>
          <a:bodyPr wrap="square" lIns="91440" tIns="45720" rIns="91440" bIns="45720" rtlCol="0" anchor="t">
            <a:spAutoFit/>
          </a:bodyPr>
          <a:lstStyle/>
          <a:p>
            <a:r>
              <a:rPr lang="en-US" sz="3200" b="1">
                <a:latin typeface="Calibri"/>
                <a:ea typeface="Calibri"/>
                <a:cs typeface="Calibri"/>
              </a:rPr>
              <a:t>PROGRESS COMPARISON</a:t>
            </a:r>
            <a:endParaRPr lang="en-US" sz="1600">
              <a:ea typeface="Cambria"/>
            </a:endParaRPr>
          </a:p>
        </p:txBody>
      </p:sp>
      <p:graphicFrame>
        <p:nvGraphicFramePr>
          <p:cNvPr id="13" name="Table 12">
            <a:extLst>
              <a:ext uri="{FF2B5EF4-FFF2-40B4-BE49-F238E27FC236}">
                <a16:creationId xmlns:a16="http://schemas.microsoft.com/office/drawing/2014/main" id="{F246D8A3-2D4F-34AC-4EF3-A957C5A3AEFB}"/>
              </a:ext>
            </a:extLst>
          </p:cNvPr>
          <p:cNvGraphicFramePr>
            <a:graphicFrameLocks noGrp="1"/>
          </p:cNvGraphicFramePr>
          <p:nvPr>
            <p:extLst>
              <p:ext uri="{D42A27DB-BD31-4B8C-83A1-F6EECF244321}">
                <p14:modId xmlns:p14="http://schemas.microsoft.com/office/powerpoint/2010/main" val="3842794815"/>
              </p:ext>
            </p:extLst>
          </p:nvPr>
        </p:nvGraphicFramePr>
        <p:xfrm>
          <a:off x="533583" y="1098786"/>
          <a:ext cx="10946322" cy="5092995"/>
        </p:xfrm>
        <a:graphic>
          <a:graphicData uri="http://schemas.openxmlformats.org/drawingml/2006/table">
            <a:tbl>
              <a:tblPr firstRow="1" bandRow="1">
                <a:tableStyleId>{5C22544A-7EE6-4342-B048-85BDC9FD1C3A}</a:tableStyleId>
              </a:tblPr>
              <a:tblGrid>
                <a:gridCol w="3648774">
                  <a:extLst>
                    <a:ext uri="{9D8B030D-6E8A-4147-A177-3AD203B41FA5}">
                      <a16:colId xmlns:a16="http://schemas.microsoft.com/office/drawing/2014/main" val="2058199164"/>
                    </a:ext>
                  </a:extLst>
                </a:gridCol>
                <a:gridCol w="3648774">
                  <a:extLst>
                    <a:ext uri="{9D8B030D-6E8A-4147-A177-3AD203B41FA5}">
                      <a16:colId xmlns:a16="http://schemas.microsoft.com/office/drawing/2014/main" val="2160870459"/>
                    </a:ext>
                  </a:extLst>
                </a:gridCol>
                <a:gridCol w="3648774">
                  <a:extLst>
                    <a:ext uri="{9D8B030D-6E8A-4147-A177-3AD203B41FA5}">
                      <a16:colId xmlns:a16="http://schemas.microsoft.com/office/drawing/2014/main" val="3096645359"/>
                    </a:ext>
                  </a:extLst>
                </a:gridCol>
              </a:tblGrid>
              <a:tr h="837879">
                <a:tc>
                  <a:txBody>
                    <a:bodyPr/>
                    <a:lstStyle/>
                    <a:p>
                      <a:pPr lvl="0">
                        <a:buNone/>
                      </a:pPr>
                      <a:r>
                        <a:rPr lang="en-US" sz="2000" b="0" i="0" u="none" strike="noStrike" noProof="0" dirty="0">
                          <a:latin typeface="Cambria"/>
                        </a:rPr>
                        <a:t>PP1 - Medical &amp; AI Research</a:t>
                      </a:r>
                      <a:endParaRPr lang="en-US" sz="2000" dirty="0"/>
                    </a:p>
                  </a:txBody>
                  <a:tcPr/>
                </a:tc>
                <a:tc>
                  <a:txBody>
                    <a:bodyPr/>
                    <a:lstStyle/>
                    <a:p>
                      <a:pPr lvl="0">
                        <a:buNone/>
                      </a:pPr>
                      <a:r>
                        <a:rPr lang="en-US" sz="2000" b="0" i="0" u="none" strike="noStrike" noProof="0" dirty="0">
                          <a:latin typeface="Cambria"/>
                        </a:rPr>
                        <a:t>PP2 - Mobile App Development &amp; AI Integration</a:t>
                      </a:r>
                      <a:endParaRPr lang="en-US" sz="2000" dirty="0"/>
                    </a:p>
                  </a:txBody>
                  <a:tcPr/>
                </a:tc>
                <a:tc>
                  <a:txBody>
                    <a:bodyPr/>
                    <a:lstStyle/>
                    <a:p>
                      <a:pPr lvl="0">
                        <a:buNone/>
                      </a:pPr>
                      <a:r>
                        <a:rPr lang="en-US" sz="2000" b="0" i="0" u="none" strike="noStrike" noProof="0" dirty="0">
                          <a:latin typeface="Cambria"/>
                        </a:rPr>
                        <a:t>Project End</a:t>
                      </a:r>
                    </a:p>
                  </a:txBody>
                  <a:tcPr/>
                </a:tc>
                <a:extLst>
                  <a:ext uri="{0D108BD9-81ED-4DB2-BD59-A6C34878D82A}">
                    <a16:rowId xmlns:a16="http://schemas.microsoft.com/office/drawing/2014/main" val="4260464903"/>
                  </a:ext>
                </a:extLst>
              </a:tr>
              <a:tr h="580069">
                <a:tc>
                  <a:txBody>
                    <a:bodyPr/>
                    <a:lstStyle/>
                    <a:p>
                      <a:pPr lvl="0">
                        <a:buNone/>
                      </a:pPr>
                      <a:r>
                        <a:rPr lang="en-US" sz="2000" b="0" i="0" u="none" strike="noStrike" noProof="0" dirty="0">
                          <a:latin typeface="Cambria"/>
                        </a:rPr>
                        <a:t>Medical officer and school visits</a:t>
                      </a:r>
                      <a:endParaRPr lang="en-US" sz="2000" dirty="0"/>
                    </a:p>
                  </a:txBody>
                  <a:tcPr/>
                </a:tc>
                <a:tc>
                  <a:txBody>
                    <a:bodyPr/>
                    <a:lstStyle/>
                    <a:p>
                      <a:pPr lvl="0">
                        <a:buNone/>
                      </a:pPr>
                      <a:r>
                        <a:rPr lang="en-US" sz="2000" b="0" i="0" u="none" strike="noStrike" noProof="0" dirty="0">
                          <a:latin typeface="Cambria"/>
                        </a:rPr>
                        <a:t>Research paper creation</a:t>
                      </a:r>
                      <a:endParaRPr lang="en-US" sz="2000" dirty="0"/>
                    </a:p>
                  </a:txBody>
                  <a:tcPr/>
                </a:tc>
                <a:tc>
                  <a:txBody>
                    <a:bodyPr/>
                    <a:lstStyle/>
                    <a:p>
                      <a:pPr lvl="0">
                        <a:buNone/>
                      </a:pPr>
                      <a:r>
                        <a:rPr lang="en-US" sz="2000" b="0" i="0" u="none" strike="noStrike" noProof="0" dirty="0">
                          <a:latin typeface="Cambria"/>
                        </a:rPr>
                        <a:t>Enhanced UI/UX </a:t>
                      </a:r>
                    </a:p>
                  </a:txBody>
                  <a:tcPr/>
                </a:tc>
                <a:extLst>
                  <a:ext uri="{0D108BD9-81ED-4DB2-BD59-A6C34878D82A}">
                    <a16:rowId xmlns:a16="http://schemas.microsoft.com/office/drawing/2014/main" val="177783412"/>
                  </a:ext>
                </a:extLst>
              </a:tr>
              <a:tr h="580069">
                <a:tc>
                  <a:txBody>
                    <a:bodyPr/>
                    <a:lstStyle/>
                    <a:p>
                      <a:pPr lvl="0">
                        <a:buNone/>
                      </a:pPr>
                      <a:r>
                        <a:rPr lang="en-US" sz="2000" b="0" i="0" u="none" strike="noStrike" noProof="0" dirty="0">
                          <a:latin typeface="Cambria"/>
                        </a:rPr>
                        <a:t>Medical question preparation</a:t>
                      </a:r>
                      <a:endParaRPr lang="en-US" sz="2000" dirty="0"/>
                    </a:p>
                  </a:txBody>
                  <a:tcPr/>
                </a:tc>
                <a:tc>
                  <a:txBody>
                    <a:bodyPr/>
                    <a:lstStyle/>
                    <a:p>
                      <a:pPr lvl="0">
                        <a:buNone/>
                      </a:pPr>
                      <a:r>
                        <a:rPr lang="en-US" sz="2000" b="0" i="0" u="none" strike="noStrike" noProof="0" dirty="0">
                          <a:latin typeface="Cambria"/>
                        </a:rPr>
                        <a:t>Front-end creation</a:t>
                      </a:r>
                    </a:p>
                  </a:txBody>
                  <a:tcPr/>
                </a:tc>
                <a:tc>
                  <a:txBody>
                    <a:bodyPr/>
                    <a:lstStyle/>
                    <a:p>
                      <a:pPr lvl="0">
                        <a:buNone/>
                      </a:pPr>
                      <a:r>
                        <a:rPr lang="en-US" sz="2000" b="0" i="0" u="none" strike="noStrike" noProof="0" dirty="0">
                          <a:latin typeface="Cambria"/>
                        </a:rPr>
                        <a:t>Production Website Creation For </a:t>
                      </a:r>
                      <a:r>
                        <a:rPr lang="en-US" sz="2000" b="0" i="0" u="none" strike="noStrike" noProof="0" dirty="0" err="1">
                          <a:latin typeface="Cambria"/>
                        </a:rPr>
                        <a:t>Wordex</a:t>
                      </a:r>
                    </a:p>
                  </a:txBody>
                  <a:tcPr/>
                </a:tc>
                <a:extLst>
                  <a:ext uri="{0D108BD9-81ED-4DB2-BD59-A6C34878D82A}">
                    <a16:rowId xmlns:a16="http://schemas.microsoft.com/office/drawing/2014/main" val="2339716621"/>
                  </a:ext>
                </a:extLst>
              </a:tr>
              <a:tr h="580069">
                <a:tc>
                  <a:txBody>
                    <a:bodyPr/>
                    <a:lstStyle/>
                    <a:p>
                      <a:pPr lvl="0">
                        <a:buNone/>
                      </a:pPr>
                      <a:r>
                        <a:rPr lang="en-US" sz="2000" b="0" i="0" u="none" strike="noStrike" noProof="0" dirty="0">
                          <a:latin typeface="Cambria"/>
                        </a:rPr>
                        <a:t>Data gathering and analysis</a:t>
                      </a:r>
                      <a:endParaRPr lang="en-US" sz="2000" dirty="0"/>
                    </a:p>
                  </a:txBody>
                  <a:tcPr/>
                </a:tc>
                <a:tc>
                  <a:txBody>
                    <a:bodyPr/>
                    <a:lstStyle/>
                    <a:p>
                      <a:pPr lvl="0">
                        <a:buNone/>
                      </a:pPr>
                      <a:r>
                        <a:rPr lang="en-US" sz="2000" b="0" i="0" u="none" strike="noStrike" noProof="0" dirty="0">
                          <a:solidFill>
                            <a:srgbClr val="000000"/>
                          </a:solidFill>
                          <a:latin typeface="Cambria"/>
                        </a:rPr>
                        <a:t>Databases Integration</a:t>
                      </a:r>
                      <a:endParaRPr lang="en-US" sz="2000" dirty="0"/>
                    </a:p>
                  </a:txBody>
                  <a:tcPr/>
                </a:tc>
                <a:tc>
                  <a:txBody>
                    <a:bodyPr/>
                    <a:lstStyle/>
                    <a:p>
                      <a:pPr lvl="0">
                        <a:buNone/>
                      </a:pPr>
                      <a:r>
                        <a:rPr lang="en-US" sz="2000" b="0" i="0" u="none" strike="noStrike" noProof="0" dirty="0">
                          <a:solidFill>
                            <a:srgbClr val="000000"/>
                          </a:solidFill>
                          <a:latin typeface="Cambria"/>
                        </a:rPr>
                        <a:t>Embedded learning quizzes</a:t>
                      </a:r>
                      <a:endParaRPr lang="en-US" dirty="0"/>
                    </a:p>
                  </a:txBody>
                  <a:tcPr/>
                </a:tc>
                <a:extLst>
                  <a:ext uri="{0D108BD9-81ED-4DB2-BD59-A6C34878D82A}">
                    <a16:rowId xmlns:a16="http://schemas.microsoft.com/office/drawing/2014/main" val="1854999130"/>
                  </a:ext>
                </a:extLst>
              </a:tr>
              <a:tr h="837879">
                <a:tc>
                  <a:txBody>
                    <a:bodyPr/>
                    <a:lstStyle/>
                    <a:p>
                      <a:pPr lvl="0">
                        <a:buNone/>
                      </a:pPr>
                      <a:r>
                        <a:rPr lang="en-US" sz="2000" b="0" i="0" u="none" strike="noStrike" noProof="0" dirty="0">
                          <a:latin typeface="Cambria"/>
                        </a:rPr>
                        <a:t>Data classification</a:t>
                      </a:r>
                      <a:endParaRPr lang="en-US" sz="2000" dirty="0"/>
                    </a:p>
                  </a:txBody>
                  <a:tcPr/>
                </a:tc>
                <a:tc>
                  <a:txBody>
                    <a:bodyPr/>
                    <a:lstStyle/>
                    <a:p>
                      <a:pPr lvl="0">
                        <a:buNone/>
                      </a:pPr>
                      <a:r>
                        <a:rPr lang="en-US" sz="2000" b="0" i="0" u="none" strike="noStrike" noProof="0" dirty="0">
                          <a:solidFill>
                            <a:srgbClr val="000000"/>
                          </a:solidFill>
                          <a:latin typeface="Cambria"/>
                        </a:rPr>
                        <a:t>Question and IQ test integration into a mobile app</a:t>
                      </a:r>
                      <a:endParaRPr lang="en-US" sz="2000" dirty="0"/>
                    </a:p>
                  </a:txBody>
                  <a:tcPr/>
                </a:tc>
                <a:tc>
                  <a:txBody>
                    <a:bodyPr/>
                    <a:lstStyle/>
                    <a:p>
                      <a:pPr lvl="0">
                        <a:buNone/>
                      </a:pPr>
                      <a:r>
                        <a:rPr lang="en-US" sz="2000" b="0" i="0" u="none" strike="noStrike" noProof="0" dirty="0">
                          <a:solidFill>
                            <a:srgbClr val="000000"/>
                          </a:solidFill>
                          <a:latin typeface="Cambria"/>
                        </a:rPr>
                        <a:t>Successful Creation of </a:t>
                      </a:r>
                      <a:r>
                        <a:rPr lang="en-US" sz="2000" b="0" i="0" u="none" strike="noStrike" noProof="0" dirty="0" err="1">
                          <a:solidFill>
                            <a:srgbClr val="000000"/>
                          </a:solidFill>
                          <a:latin typeface="Cambria"/>
                        </a:rPr>
                        <a:t>Wordex</a:t>
                      </a:r>
                      <a:r>
                        <a:rPr lang="en-US" sz="2000" b="0" i="0" u="none" strike="noStrike" noProof="0" dirty="0">
                          <a:solidFill>
                            <a:srgbClr val="000000"/>
                          </a:solidFill>
                          <a:latin typeface="Cambria"/>
                        </a:rPr>
                        <a:t> Mobile App</a:t>
                      </a:r>
                      <a:endParaRPr lang="en-US" dirty="0"/>
                    </a:p>
                  </a:txBody>
                  <a:tcPr/>
                </a:tc>
                <a:extLst>
                  <a:ext uri="{0D108BD9-81ED-4DB2-BD59-A6C34878D82A}">
                    <a16:rowId xmlns:a16="http://schemas.microsoft.com/office/drawing/2014/main" val="107722401"/>
                  </a:ext>
                </a:extLst>
              </a:tr>
              <a:tr h="1095687">
                <a:tc>
                  <a:txBody>
                    <a:bodyPr/>
                    <a:lstStyle/>
                    <a:p>
                      <a:pPr lvl="0">
                        <a:buNone/>
                      </a:pPr>
                      <a:r>
                        <a:rPr lang="en-US" sz="2000" b="0" i="0" u="none" strike="noStrike" noProof="0" dirty="0">
                          <a:latin typeface="Cambria"/>
                        </a:rPr>
                        <a:t>Learning model creation</a:t>
                      </a:r>
                      <a:endParaRPr lang="en-US" sz="2000" dirty="0"/>
                    </a:p>
                  </a:txBody>
                  <a:tcPr/>
                </a:tc>
                <a:tc>
                  <a:txBody>
                    <a:bodyPr/>
                    <a:lstStyle/>
                    <a:p>
                      <a:pPr lvl="0">
                        <a:buNone/>
                      </a:pPr>
                      <a:r>
                        <a:rPr lang="en-US" sz="2000" b="0" i="0" u="none" strike="noStrike" noProof="0" dirty="0">
                          <a:solidFill>
                            <a:srgbClr val="000000"/>
                          </a:solidFill>
                          <a:latin typeface="Cambria"/>
                        </a:rPr>
                        <a:t>Voice and writing recognition integration into a mobile app</a:t>
                      </a:r>
                      <a:endParaRPr lang="en-US" sz="2000" dirty="0"/>
                    </a:p>
                  </a:txBody>
                  <a:tcPr/>
                </a:tc>
                <a:tc>
                  <a:txBody>
                    <a:bodyPr/>
                    <a:lstStyle/>
                    <a:p>
                      <a:pPr lvl="0">
                        <a:buNone/>
                      </a:pPr>
                      <a:endParaRPr lang="en-US" sz="2000" b="0" i="0" u="none" strike="noStrike" noProof="0" err="1">
                        <a:solidFill>
                          <a:srgbClr val="000000"/>
                        </a:solidFill>
                        <a:latin typeface="Cambria"/>
                      </a:endParaRPr>
                    </a:p>
                  </a:txBody>
                  <a:tcPr/>
                </a:tc>
                <a:extLst>
                  <a:ext uri="{0D108BD9-81ED-4DB2-BD59-A6C34878D82A}">
                    <a16:rowId xmlns:a16="http://schemas.microsoft.com/office/drawing/2014/main" val="2687454211"/>
                  </a:ext>
                </a:extLst>
              </a:tr>
              <a:tr h="460372">
                <a:tc>
                  <a:txBody>
                    <a:bodyPr/>
                    <a:lstStyle/>
                    <a:p>
                      <a:pPr lvl="0">
                        <a:buNone/>
                      </a:pPr>
                      <a:r>
                        <a:rPr lang="en-US" sz="2000" b="0" i="0" u="none" strike="noStrike" noProof="0" dirty="0">
                          <a:latin typeface="Cambria"/>
                        </a:rPr>
                        <a:t>Output results prediction</a:t>
                      </a:r>
                      <a:endParaRPr lang="en-US" sz="2000" dirty="0"/>
                    </a:p>
                  </a:txBody>
                  <a:tcPr/>
                </a:tc>
                <a:tc>
                  <a:txBody>
                    <a:bodyPr/>
                    <a:lstStyle/>
                    <a:p>
                      <a:pPr lvl="0">
                        <a:buNone/>
                      </a:pPr>
                      <a:endParaRPr lang="en-US" sz="2000" b="0" i="0" u="none" strike="noStrike" noProof="0">
                        <a:solidFill>
                          <a:srgbClr val="000000"/>
                        </a:solidFill>
                        <a:latin typeface="Cambria"/>
                      </a:endParaRPr>
                    </a:p>
                  </a:txBody>
                  <a:tcPr/>
                </a:tc>
                <a:tc>
                  <a:txBody>
                    <a:bodyPr/>
                    <a:lstStyle/>
                    <a:p>
                      <a:pPr lvl="0">
                        <a:buNone/>
                      </a:pPr>
                      <a:endParaRPr lang="en-US" sz="2000" b="0" i="0" u="none" strike="noStrike" noProof="0" dirty="0">
                        <a:solidFill>
                          <a:srgbClr val="000000"/>
                        </a:solidFill>
                        <a:latin typeface="Cambria"/>
                      </a:endParaRPr>
                    </a:p>
                  </a:txBody>
                  <a:tcPr/>
                </a:tc>
                <a:extLst>
                  <a:ext uri="{0D108BD9-81ED-4DB2-BD59-A6C34878D82A}">
                    <a16:rowId xmlns:a16="http://schemas.microsoft.com/office/drawing/2014/main" val="2664710454"/>
                  </a:ext>
                </a:extLst>
              </a:tr>
            </a:tbl>
          </a:graphicData>
        </a:graphic>
      </p:graphicFrame>
    </p:spTree>
    <p:extLst>
      <p:ext uri="{BB962C8B-B14F-4D97-AF65-F5344CB8AC3E}">
        <p14:creationId xmlns:p14="http://schemas.microsoft.com/office/powerpoint/2010/main" val="3099338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547A1D-1E8E-A8DC-06C7-48B484548A3A}"/>
              </a:ext>
            </a:extLst>
          </p:cNvPr>
          <p:cNvSpPr txBox="1"/>
          <p:nvPr/>
        </p:nvSpPr>
        <p:spPr>
          <a:xfrm>
            <a:off x="295781" y="241111"/>
            <a:ext cx="11901078" cy="584775"/>
          </a:xfrm>
          <a:prstGeom prst="rect">
            <a:avLst/>
          </a:prstGeom>
          <a:noFill/>
        </p:spPr>
        <p:txBody>
          <a:bodyPr wrap="square" lIns="91440" tIns="45720" rIns="91440" bIns="45720" rtlCol="0" anchor="t">
            <a:spAutoFit/>
          </a:bodyPr>
          <a:lstStyle/>
          <a:p>
            <a:r>
              <a:rPr lang="en-US" sz="3200" b="1">
                <a:latin typeface="+mj-lt"/>
              </a:rPr>
              <a:t>Technologies</a:t>
            </a:r>
            <a:endParaRPr lang="en-US"/>
          </a:p>
        </p:txBody>
      </p:sp>
      <p:pic>
        <p:nvPicPr>
          <p:cNvPr id="7" name="Picture 6" descr="A logo with a gradient of purple and pink colors&#10;&#10;Description automatically generated">
            <a:extLst>
              <a:ext uri="{FF2B5EF4-FFF2-40B4-BE49-F238E27FC236}">
                <a16:creationId xmlns:a16="http://schemas.microsoft.com/office/drawing/2014/main" id="{AAE41772-9829-6CB9-6A22-8CA82BE4D8E2}"/>
              </a:ext>
            </a:extLst>
          </p:cNvPr>
          <p:cNvPicPr>
            <a:picLocks/>
          </p:cNvPicPr>
          <p:nvPr/>
        </p:nvPicPr>
        <p:blipFill>
          <a:blip r:embed="rId2"/>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Content Placeholder 10" descr="Smart Phone with solid fill">
            <a:extLst>
              <a:ext uri="{FF2B5EF4-FFF2-40B4-BE49-F238E27FC236}">
                <a16:creationId xmlns:a16="http://schemas.microsoft.com/office/drawing/2014/main" id="{FC6251D3-DB25-1E05-5AF2-39E025FB93FA}"/>
              </a:ext>
            </a:extLst>
          </p:cNvPr>
          <p:cNvPicPr>
            <a:picLocks noGrp="1"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7201" y="2180133"/>
            <a:ext cx="2537617" cy="2537617"/>
          </a:xfrm>
          <a:prstGeom prst="rect">
            <a:avLst/>
          </a:prstGeom>
        </p:spPr>
      </p:pic>
      <p:pic>
        <p:nvPicPr>
          <p:cNvPr id="11" name="Picture 10" descr="A logo with a gradient of purple and pink colors&#10;&#10;Description automatically generated">
            <a:extLst>
              <a:ext uri="{FF2B5EF4-FFF2-40B4-BE49-F238E27FC236}">
                <a16:creationId xmlns:a16="http://schemas.microsoft.com/office/drawing/2014/main" id="{44775024-668D-F5C2-B0C7-7736B6031839}"/>
              </a:ext>
            </a:extLst>
          </p:cNvPr>
          <p:cNvPicPr>
            <a:picLocks noChangeAspect="1"/>
          </p:cNvPicPr>
          <p:nvPr/>
        </p:nvPicPr>
        <p:blipFill>
          <a:blip r:embed="rId2"/>
          <a:stretch>
            <a:fillRect/>
          </a:stretch>
        </p:blipFill>
        <p:spPr>
          <a:xfrm>
            <a:off x="5844518" y="3026910"/>
            <a:ext cx="808132" cy="7269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descr="A close up of a toy&#10;&#10;Description automatically generated">
            <a:extLst>
              <a:ext uri="{FF2B5EF4-FFF2-40B4-BE49-F238E27FC236}">
                <a16:creationId xmlns:a16="http://schemas.microsoft.com/office/drawing/2014/main" id="{76BD6EAB-E697-D0F9-4B91-669C2CE22E40}"/>
              </a:ext>
            </a:extLst>
          </p:cNvPr>
          <p:cNvPicPr>
            <a:picLocks noChangeAspect="1"/>
          </p:cNvPicPr>
          <p:nvPr/>
        </p:nvPicPr>
        <p:blipFill>
          <a:blip r:embed="rId5"/>
          <a:stretch>
            <a:fillRect/>
          </a:stretch>
        </p:blipFill>
        <p:spPr>
          <a:xfrm>
            <a:off x="2635369" y="497991"/>
            <a:ext cx="1641895" cy="16850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descr="A green and white logo&#10;&#10;Description automatically generated">
            <a:extLst>
              <a:ext uri="{FF2B5EF4-FFF2-40B4-BE49-F238E27FC236}">
                <a16:creationId xmlns:a16="http://schemas.microsoft.com/office/drawing/2014/main" id="{0AE0A59E-C41C-295F-6DC7-055DC2CBE755}"/>
              </a:ext>
            </a:extLst>
          </p:cNvPr>
          <p:cNvPicPr>
            <a:picLocks noChangeAspect="1"/>
          </p:cNvPicPr>
          <p:nvPr/>
        </p:nvPicPr>
        <p:blipFill>
          <a:blip r:embed="rId6"/>
          <a:stretch>
            <a:fillRect/>
          </a:stretch>
        </p:blipFill>
        <p:spPr>
          <a:xfrm>
            <a:off x="5354670" y="4379"/>
            <a:ext cx="1767445" cy="18637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descr="A logo with blue and grey letters&#10;&#10;Description automatically generated">
            <a:extLst>
              <a:ext uri="{FF2B5EF4-FFF2-40B4-BE49-F238E27FC236}">
                <a16:creationId xmlns:a16="http://schemas.microsoft.com/office/drawing/2014/main" id="{811E74C6-D960-C566-646B-1AD28F40D89F}"/>
              </a:ext>
            </a:extLst>
          </p:cNvPr>
          <p:cNvPicPr>
            <a:picLocks noChangeAspect="1"/>
          </p:cNvPicPr>
          <p:nvPr/>
        </p:nvPicPr>
        <p:blipFill>
          <a:blip r:embed="rId7"/>
          <a:stretch>
            <a:fillRect/>
          </a:stretch>
        </p:blipFill>
        <p:spPr>
          <a:xfrm>
            <a:off x="1387480" y="2746112"/>
            <a:ext cx="1661873" cy="19361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5" name="Picture 34" descr="A blue and yellow snake logo&#10;&#10;Description automatically generated">
            <a:extLst>
              <a:ext uri="{FF2B5EF4-FFF2-40B4-BE49-F238E27FC236}">
                <a16:creationId xmlns:a16="http://schemas.microsoft.com/office/drawing/2014/main" id="{1413F5C9-5154-8DB3-E96D-A795C7A5CA6E}"/>
              </a:ext>
            </a:extLst>
          </p:cNvPr>
          <p:cNvPicPr>
            <a:picLocks noChangeAspect="1"/>
          </p:cNvPicPr>
          <p:nvPr/>
        </p:nvPicPr>
        <p:blipFill>
          <a:blip r:embed="rId8"/>
          <a:stretch>
            <a:fillRect/>
          </a:stretch>
        </p:blipFill>
        <p:spPr>
          <a:xfrm>
            <a:off x="3616023" y="5051705"/>
            <a:ext cx="1633479" cy="1583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6" name="TextBox 35">
            <a:extLst>
              <a:ext uri="{FF2B5EF4-FFF2-40B4-BE49-F238E27FC236}">
                <a16:creationId xmlns:a16="http://schemas.microsoft.com/office/drawing/2014/main" id="{0B3A76E7-7D11-22D1-87E9-53C283207ACD}"/>
              </a:ext>
            </a:extLst>
          </p:cNvPr>
          <p:cNvSpPr txBox="1"/>
          <p:nvPr/>
        </p:nvSpPr>
        <p:spPr>
          <a:xfrm>
            <a:off x="4012550" y="6129519"/>
            <a:ext cx="1336401" cy="523220"/>
          </a:xfrm>
          <a:prstGeom prst="rect">
            <a:avLst/>
          </a:prstGeom>
          <a:noFill/>
        </p:spPr>
        <p:txBody>
          <a:bodyPr wrap="square" lIns="91440" tIns="45720" rIns="91440" bIns="45720" rtlCol="0" anchor="t">
            <a:spAutoFit/>
          </a:bodyPr>
          <a:lstStyle/>
          <a:p>
            <a:r>
              <a:rPr lang="en-US" sz="2800">
                <a:solidFill>
                  <a:schemeClr val="tx1">
                    <a:lumMod val="49000"/>
                    <a:lumOff val="51000"/>
                  </a:schemeClr>
                </a:solidFill>
                <a:latin typeface="Calibri"/>
                <a:ea typeface="Calibri"/>
                <a:cs typeface="Calibri"/>
              </a:rPr>
              <a:t>Python</a:t>
            </a:r>
          </a:p>
        </p:txBody>
      </p:sp>
      <p:pic>
        <p:nvPicPr>
          <p:cNvPr id="3" name="Picture 2" descr="A green leaf with brown text&#10;&#10;Description automatically generated">
            <a:extLst>
              <a:ext uri="{FF2B5EF4-FFF2-40B4-BE49-F238E27FC236}">
                <a16:creationId xmlns:a16="http://schemas.microsoft.com/office/drawing/2014/main" id="{CF489619-A47A-4A9D-8EA2-2A60F3DB779D}"/>
              </a:ext>
            </a:extLst>
          </p:cNvPr>
          <p:cNvPicPr>
            <a:picLocks noChangeAspect="1"/>
          </p:cNvPicPr>
          <p:nvPr/>
        </p:nvPicPr>
        <p:blipFill>
          <a:blip r:embed="rId9"/>
          <a:srcRect t="9969" r="-1212" b="-835"/>
          <a:stretch/>
        </p:blipFill>
        <p:spPr>
          <a:xfrm>
            <a:off x="7115257" y="4895518"/>
            <a:ext cx="1981842" cy="17449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descr="See Firebase Study Jams at Developer Student Clubs Management ...">
            <a:extLst>
              <a:ext uri="{FF2B5EF4-FFF2-40B4-BE49-F238E27FC236}">
                <a16:creationId xmlns:a16="http://schemas.microsoft.com/office/drawing/2014/main" id="{CDCCF039-E171-E3D4-79A9-5CAA1A73593A}"/>
              </a:ext>
            </a:extLst>
          </p:cNvPr>
          <p:cNvPicPr>
            <a:picLocks noChangeAspect="1"/>
          </p:cNvPicPr>
          <p:nvPr/>
        </p:nvPicPr>
        <p:blipFill>
          <a:blip r:embed="rId10"/>
          <a:stretch>
            <a:fillRect/>
          </a:stretch>
        </p:blipFill>
        <p:spPr>
          <a:xfrm>
            <a:off x="7951580" y="624038"/>
            <a:ext cx="1996970" cy="1876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descr="A logo for a company&#10;&#10;AI-generated content may be incorrect.">
            <a:extLst>
              <a:ext uri="{FF2B5EF4-FFF2-40B4-BE49-F238E27FC236}">
                <a16:creationId xmlns:a16="http://schemas.microsoft.com/office/drawing/2014/main" id="{1D9CDAE6-977C-43A0-944F-E3DFE57F1B5C}"/>
              </a:ext>
            </a:extLst>
          </p:cNvPr>
          <p:cNvPicPr>
            <a:picLocks noChangeAspect="1"/>
          </p:cNvPicPr>
          <p:nvPr/>
        </p:nvPicPr>
        <p:blipFill>
          <a:blip r:embed="rId11"/>
          <a:stretch>
            <a:fillRect/>
          </a:stretch>
        </p:blipFill>
        <p:spPr>
          <a:xfrm>
            <a:off x="8769788" y="2917494"/>
            <a:ext cx="2903045" cy="12678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6548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E8A6F-13C0-C265-A5DE-BE0280E6ED47}"/>
            </a:ext>
          </a:extLst>
        </p:cNvPr>
        <p:cNvGrpSpPr/>
        <p:nvPr/>
      </p:nvGrpSpPr>
      <p:grpSpPr>
        <a:xfrm>
          <a:off x="0" y="0"/>
          <a:ext cx="0" cy="0"/>
          <a:chOff x="0" y="0"/>
          <a:chExt cx="0" cy="0"/>
        </a:xfrm>
      </p:grpSpPr>
      <p:sp>
        <p:nvSpPr>
          <p:cNvPr id="88" name="TextBox 87">
            <a:extLst>
              <a:ext uri="{FF2B5EF4-FFF2-40B4-BE49-F238E27FC236}">
                <a16:creationId xmlns:a16="http://schemas.microsoft.com/office/drawing/2014/main" id="{FD2789D7-91B7-0630-23A8-FA3FAA9ACB99}"/>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Calibri"/>
                <a:cs typeface="Calibri"/>
              </a:rPr>
              <a:t>KEY PILLARS</a:t>
            </a:r>
            <a:endParaRPr lang="en-US"/>
          </a:p>
        </p:txBody>
      </p:sp>
      <p:sp>
        <p:nvSpPr>
          <p:cNvPr id="99" name="TextBox 98">
            <a:extLst>
              <a:ext uri="{FF2B5EF4-FFF2-40B4-BE49-F238E27FC236}">
                <a16:creationId xmlns:a16="http://schemas.microsoft.com/office/drawing/2014/main" id="{B874D3C2-F3CB-1940-C164-C87B03035814}"/>
              </a:ext>
            </a:extLst>
          </p:cNvPr>
          <p:cNvSpPr txBox="1"/>
          <p:nvPr/>
        </p:nvSpPr>
        <p:spPr>
          <a:xfrm>
            <a:off x="297543" y="1712685"/>
            <a:ext cx="10339008"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solidFill>
                <a:srgbClr val="444444"/>
              </a:solidFill>
              <a:latin typeface="Calibri"/>
              <a:ea typeface="Calibri"/>
              <a:cs typeface="Arial"/>
            </a:endParaRPr>
          </a:p>
          <a:p>
            <a:pPr marL="228600" indent="-228600">
              <a:buFont typeface=""/>
              <a:buChar char="•"/>
            </a:pPr>
            <a:r>
              <a:rPr lang="en-US" sz="3200">
                <a:solidFill>
                  <a:srgbClr val="444444"/>
                </a:solidFill>
                <a:latin typeface="Calibri"/>
                <a:ea typeface="Calibri"/>
                <a:cs typeface="Arial"/>
              </a:rPr>
              <a:t>Voice recognition and matching</a:t>
            </a:r>
            <a:endParaRPr lang="en-US" sz="3200">
              <a:solidFill>
                <a:srgbClr val="444444"/>
              </a:solidFill>
              <a:latin typeface="Calibri"/>
              <a:cs typeface="Arial"/>
            </a:endParaRPr>
          </a:p>
          <a:p>
            <a:pPr marL="228600" indent="-228600">
              <a:buFont typeface=""/>
              <a:buChar char="•"/>
            </a:pPr>
            <a:r>
              <a:rPr lang="en-US" sz="3200">
                <a:solidFill>
                  <a:srgbClr val="444444"/>
                </a:solidFill>
                <a:latin typeface="Calibri"/>
                <a:cs typeface="Arial"/>
              </a:rPr>
              <a:t>Machine Learning​</a:t>
            </a:r>
            <a:endParaRPr lang="en-US" sz="3200">
              <a:solidFill>
                <a:srgbClr val="444444"/>
              </a:solidFill>
              <a:latin typeface="Calibri"/>
              <a:ea typeface="Calibri"/>
              <a:cs typeface="Arial"/>
            </a:endParaRPr>
          </a:p>
          <a:p>
            <a:pPr marL="228600" indent="-228600">
              <a:buFont typeface=""/>
              <a:buChar char="•"/>
            </a:pPr>
            <a:r>
              <a:rPr lang="en-US" sz="3200">
                <a:solidFill>
                  <a:srgbClr val="444444"/>
                </a:solidFill>
                <a:latin typeface="Calibri"/>
                <a:cs typeface="Arial"/>
              </a:rPr>
              <a:t>Supervised Learning​</a:t>
            </a:r>
            <a:endParaRPr lang="en-US" sz="3200">
              <a:solidFill>
                <a:srgbClr val="444444"/>
              </a:solidFill>
              <a:latin typeface="Calibri"/>
              <a:ea typeface="Calibri"/>
              <a:cs typeface="Arial"/>
            </a:endParaRPr>
          </a:p>
          <a:p>
            <a:pPr marL="228600" indent="-228600">
              <a:buFont typeface=""/>
              <a:buChar char="•"/>
            </a:pPr>
            <a:r>
              <a:rPr lang="en-US" sz="3200">
                <a:solidFill>
                  <a:srgbClr val="444444"/>
                </a:solidFill>
                <a:latin typeface="Calibri"/>
                <a:cs typeface="Arial"/>
              </a:rPr>
              <a:t>Interactive activity development​</a:t>
            </a:r>
            <a:endParaRPr lang="en-US" sz="3200">
              <a:solidFill>
                <a:srgbClr val="444444"/>
              </a:solidFill>
              <a:latin typeface="Calibri"/>
              <a:ea typeface="Calibri"/>
              <a:cs typeface="Arial"/>
            </a:endParaRPr>
          </a:p>
          <a:p>
            <a:pPr marL="228600" indent="-228600">
              <a:buFont typeface=""/>
              <a:buChar char="•"/>
            </a:pPr>
            <a:r>
              <a:rPr lang="en-US" sz="3200">
                <a:solidFill>
                  <a:srgbClr val="444444"/>
                </a:solidFill>
                <a:latin typeface="Calibri"/>
                <a:cs typeface="Arial"/>
              </a:rPr>
              <a:t>Progress Tracking</a:t>
            </a:r>
            <a:endParaRPr lang="en-US" sz="3200">
              <a:solidFill>
                <a:srgbClr val="444444"/>
              </a:solidFill>
              <a:latin typeface="Calibri"/>
              <a:ea typeface="Calibri"/>
              <a:cs typeface="Arial"/>
            </a:endParaRPr>
          </a:p>
        </p:txBody>
      </p:sp>
      <p:pic>
        <p:nvPicPr>
          <p:cNvPr id="100" name="Picture 99" descr="A close-up of a human eye&#10;&#10;Description automatically generated">
            <a:extLst>
              <a:ext uri="{FF2B5EF4-FFF2-40B4-BE49-F238E27FC236}">
                <a16:creationId xmlns:a16="http://schemas.microsoft.com/office/drawing/2014/main" id="{DA14C6C0-E8B0-0768-522B-F88F9E2E830F}"/>
              </a:ext>
            </a:extLst>
          </p:cNvPr>
          <p:cNvPicPr>
            <a:picLocks noChangeAspect="1"/>
          </p:cNvPicPr>
          <p:nvPr/>
        </p:nvPicPr>
        <p:blipFill>
          <a:blip r:embed="rId2"/>
          <a:srcRect l="17677" t="-137" r="17424" b="-353"/>
          <a:stretch/>
        </p:blipFill>
        <p:spPr>
          <a:xfrm>
            <a:off x="6096001" y="3430351"/>
            <a:ext cx="1790102" cy="19823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1" name="Picture 100" descr="A screenshot of a computer&#10;&#10;Description automatically generated">
            <a:extLst>
              <a:ext uri="{FF2B5EF4-FFF2-40B4-BE49-F238E27FC236}">
                <a16:creationId xmlns:a16="http://schemas.microsoft.com/office/drawing/2014/main" id="{C498DFB0-CC03-E59F-6D9F-D4C22B773289}"/>
              </a:ext>
            </a:extLst>
          </p:cNvPr>
          <p:cNvPicPr>
            <a:picLocks noChangeAspect="1"/>
          </p:cNvPicPr>
          <p:nvPr/>
        </p:nvPicPr>
        <p:blipFill>
          <a:blip r:embed="rId3"/>
          <a:stretch>
            <a:fillRect/>
          </a:stretch>
        </p:blipFill>
        <p:spPr>
          <a:xfrm>
            <a:off x="7936131" y="2708124"/>
            <a:ext cx="3607121" cy="31229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 name="Picture 102" descr="A blue circuit board with white dots&#10;&#10;Description automatically generated">
            <a:extLst>
              <a:ext uri="{FF2B5EF4-FFF2-40B4-BE49-F238E27FC236}">
                <a16:creationId xmlns:a16="http://schemas.microsoft.com/office/drawing/2014/main" id="{CA42F1F9-9E72-F06C-0DDB-4824F97FC4BA}"/>
              </a:ext>
            </a:extLst>
          </p:cNvPr>
          <p:cNvPicPr>
            <a:picLocks noChangeAspect="1"/>
          </p:cNvPicPr>
          <p:nvPr/>
        </p:nvPicPr>
        <p:blipFill>
          <a:blip r:embed="rId4"/>
          <a:srcRect r="40984" b="1271"/>
          <a:stretch/>
        </p:blipFill>
        <p:spPr>
          <a:xfrm>
            <a:off x="5123845" y="4592412"/>
            <a:ext cx="1308072" cy="14033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7" name="Rectangle 106">
            <a:extLst>
              <a:ext uri="{FF2B5EF4-FFF2-40B4-BE49-F238E27FC236}">
                <a16:creationId xmlns:a16="http://schemas.microsoft.com/office/drawing/2014/main" id="{C1F5753C-C177-90A6-0975-869B8982EC6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IT21008764</a:t>
            </a:r>
            <a:r>
              <a:rPr lang="en-US" sz="1800">
                <a:solidFill>
                  <a:schemeClr val="tx1"/>
                </a:solidFill>
              </a:rPr>
              <a:t> | </a:t>
            </a:r>
            <a:r>
              <a:rPr lang="en-US" err="1">
                <a:solidFill>
                  <a:schemeClr val="tx1"/>
                </a:solidFill>
              </a:rPr>
              <a:t>Hansamal</a:t>
            </a:r>
            <a:r>
              <a:rPr lang="en-US">
                <a:solidFill>
                  <a:schemeClr val="tx1"/>
                </a:solidFill>
              </a:rPr>
              <a:t> GPS </a:t>
            </a:r>
          </a:p>
        </p:txBody>
      </p:sp>
      <p:pic>
        <p:nvPicPr>
          <p:cNvPr id="109" name="Picture 108" descr="A logo with a gradient of purple and pink colors&#10;&#10;Description automatically generated">
            <a:extLst>
              <a:ext uri="{FF2B5EF4-FFF2-40B4-BE49-F238E27FC236}">
                <a16:creationId xmlns:a16="http://schemas.microsoft.com/office/drawing/2014/main" id="{8DC302E8-089C-7DCB-3DE7-67F782785704}"/>
              </a:ext>
            </a:extLst>
          </p:cNvPr>
          <p:cNvPicPr>
            <a:picLocks/>
          </p:cNvPicPr>
          <p:nvPr/>
        </p:nvPicPr>
        <p:blipFill>
          <a:blip r:embed="rId5"/>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6877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3F1AB-B5AE-B0D6-5EF3-FA3CAEDDBEEB}"/>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7E59C16C-162D-9182-EA45-7140EFAB7DB1}"/>
              </a:ext>
            </a:extLst>
          </p:cNvPr>
          <p:cNvSpPr>
            <a:spLocks noGrp="1"/>
          </p:cNvSpPr>
          <p:nvPr>
            <p:ph idx="1"/>
          </p:nvPr>
        </p:nvSpPr>
        <p:spPr>
          <a:xfrm>
            <a:off x="304800" y="4764550"/>
            <a:ext cx="11684000" cy="1560049"/>
          </a:xfrm>
        </p:spPr>
        <p:txBody>
          <a:bodyPr vert="horz" lIns="91440" tIns="45720" rIns="91440" bIns="45720" rtlCol="0" anchor="t">
            <a:normAutofit/>
          </a:bodyPr>
          <a:lstStyle/>
          <a:p>
            <a:pPr>
              <a:buAutoNum type="arabicPeriod"/>
            </a:pPr>
            <a:endParaRPr lang="en-US" sz="1600" b="1" i="0">
              <a:effectLst/>
              <a:latin typeface="Arial"/>
              <a:cs typeface="Arial"/>
            </a:endParaRPr>
          </a:p>
          <a:p>
            <a:pPr marL="0" indent="0">
              <a:buNone/>
            </a:pPr>
            <a:endParaRPr lang="en-US" sz="1600" i="0">
              <a:effectLst/>
              <a:latin typeface="Arial" panose="020B0604020202020204" pitchFamily="34" charset="0"/>
            </a:endParaRPr>
          </a:p>
          <a:p>
            <a:pPr>
              <a:buFont typeface="Arial" pitchFamily="34" charset="0"/>
              <a:buAutoNum type="arabicPeriod"/>
            </a:pPr>
            <a:endParaRPr lang="en-US" sz="1600" b="0" i="0" u="sng">
              <a:effectLst/>
              <a:latin typeface="Arial" panose="020B0604020202020204" pitchFamily="34" charset="0"/>
            </a:endParaRPr>
          </a:p>
          <a:p>
            <a:pPr>
              <a:buFont typeface="Arial" pitchFamily="34" charset="0"/>
              <a:buAutoNum type="arabicPeriod"/>
            </a:pPr>
            <a:endParaRPr lang="en-US" sz="1600" b="0" i="0" u="sng">
              <a:effectLst/>
              <a:latin typeface="Arial" panose="020B0604020202020204" pitchFamily="34" charset="0"/>
            </a:endParaRPr>
          </a:p>
          <a:p>
            <a:pPr>
              <a:buFont typeface="Arial" pitchFamily="34" charset="0"/>
              <a:buAutoNum type="arabicPeriod"/>
            </a:pPr>
            <a:endParaRPr lang="en-US" sz="1600" b="0" i="0" u="sng">
              <a:effectLst/>
              <a:latin typeface="Arial" panose="020B0604020202020204" pitchFamily="34" charset="0"/>
            </a:endParaRPr>
          </a:p>
          <a:p>
            <a:pPr>
              <a:buFont typeface="Arial" pitchFamily="34" charset="0"/>
              <a:buAutoNum type="arabicPeriod"/>
            </a:pPr>
            <a:endParaRPr lang="en-US" sz="1100" b="0" i="0">
              <a:effectLst/>
              <a:latin typeface="Arial" panose="020B0604020202020204" pitchFamily="34" charset="0"/>
            </a:endParaRPr>
          </a:p>
          <a:p>
            <a:pPr>
              <a:buAutoNum type="arabicPeriod"/>
            </a:pPr>
            <a:endParaRPr lang="en-US" sz="1800" b="1" i="0" u="none" strike="noStrike">
              <a:effectLst/>
              <a:latin typeface="Arial" panose="020B0604020202020204" pitchFamily="34" charset="0"/>
            </a:endParaRPr>
          </a:p>
          <a:p>
            <a:endParaRPr lang="en-US" b="0" i="0">
              <a:effectLst/>
              <a:latin typeface="Arial" panose="020B0604020202020204" pitchFamily="34" charset="0"/>
            </a:endParaRPr>
          </a:p>
          <a:p>
            <a:endParaRPr lang="en-US"/>
          </a:p>
        </p:txBody>
      </p:sp>
      <p:sp>
        <p:nvSpPr>
          <p:cNvPr id="14" name="Rectangle 13">
            <a:extLst>
              <a:ext uri="{FF2B5EF4-FFF2-40B4-BE49-F238E27FC236}">
                <a16:creationId xmlns:a16="http://schemas.microsoft.com/office/drawing/2014/main" id="{3EE5DDC2-FF80-A3CD-FEF4-621C1B68F2F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IT21008764</a:t>
            </a:r>
            <a:r>
              <a:rPr lang="en-US" sz="1800">
                <a:solidFill>
                  <a:schemeClr val="tx1"/>
                </a:solidFill>
              </a:rPr>
              <a:t> | </a:t>
            </a:r>
            <a:r>
              <a:rPr lang="en-US" err="1">
                <a:solidFill>
                  <a:schemeClr val="tx1"/>
                </a:solidFill>
              </a:rPr>
              <a:t>Hansamal</a:t>
            </a:r>
            <a:r>
              <a:rPr lang="en-US">
                <a:solidFill>
                  <a:schemeClr val="tx1"/>
                </a:solidFill>
              </a:rPr>
              <a:t> GPS </a:t>
            </a:r>
          </a:p>
        </p:txBody>
      </p:sp>
      <p:pic>
        <p:nvPicPr>
          <p:cNvPr id="16" name="Picture 15" descr="A logo with a gradient of purple and pink colors&#10;&#10;Description automatically generated">
            <a:extLst>
              <a:ext uri="{FF2B5EF4-FFF2-40B4-BE49-F238E27FC236}">
                <a16:creationId xmlns:a16="http://schemas.microsoft.com/office/drawing/2014/main" id="{2D9FF849-F80F-1067-4179-379FA5CC53DD}"/>
              </a:ext>
            </a:extLst>
          </p:cNvPr>
          <p:cNvPicPr>
            <a:picLocks/>
          </p:cNvPicPr>
          <p:nvPr/>
        </p:nvPicPr>
        <p:blipFill>
          <a:blip r:embed="rId2"/>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22632B3A-B09C-CA3B-3CB4-0D7137FB8C56}"/>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Calibri"/>
                <a:ea typeface="+mn-lt"/>
                <a:cs typeface="+mn-lt"/>
              </a:rPr>
              <a:t>Literature review &amp; problem definition</a:t>
            </a:r>
            <a:endParaRPr lang="en-US">
              <a:latin typeface="Calibri"/>
              <a:ea typeface="Calibri"/>
              <a:cs typeface="Calibri"/>
            </a:endParaRPr>
          </a:p>
        </p:txBody>
      </p:sp>
      <p:sp>
        <p:nvSpPr>
          <p:cNvPr id="2" name="TextBox 1">
            <a:extLst>
              <a:ext uri="{FF2B5EF4-FFF2-40B4-BE49-F238E27FC236}">
                <a16:creationId xmlns:a16="http://schemas.microsoft.com/office/drawing/2014/main" id="{FAC1E430-BFB9-AFF9-92AB-9FBF546CAF22}"/>
              </a:ext>
            </a:extLst>
          </p:cNvPr>
          <p:cNvSpPr txBox="1"/>
          <p:nvPr/>
        </p:nvSpPr>
        <p:spPr>
          <a:xfrm>
            <a:off x="194792" y="1094795"/>
            <a:ext cx="11901078" cy="5324535"/>
          </a:xfrm>
          <a:prstGeom prst="rect">
            <a:avLst/>
          </a:prstGeom>
          <a:noFill/>
        </p:spPr>
        <p:txBody>
          <a:bodyPr wrap="square" lIns="91440" tIns="45720" rIns="91440" bIns="45720" rtlCol="0" anchor="t">
            <a:spAutoFit/>
          </a:bodyPr>
          <a:lstStyle/>
          <a:p>
            <a:r>
              <a:rPr lang="en-US" sz="2000" b="1">
                <a:latin typeface="Calibri"/>
                <a:ea typeface="Calibri"/>
                <a:cs typeface="Calibri"/>
              </a:rPr>
              <a:t>Challenges in Dyslexia Identification</a:t>
            </a:r>
            <a:endParaRPr lang="en-US" sz="2000">
              <a:latin typeface="Calibri"/>
              <a:ea typeface="Calibri"/>
              <a:cs typeface="Calibri"/>
            </a:endParaRPr>
          </a:p>
          <a:p>
            <a:pPr marL="285750" indent="-285750">
              <a:buFont typeface="Arial"/>
              <a:buChar char="•"/>
            </a:pPr>
            <a:r>
              <a:rPr lang="en-US" sz="2000">
                <a:latin typeface="Calibri"/>
                <a:ea typeface="+mn-lt"/>
                <a:cs typeface="+mn-lt"/>
              </a:rPr>
              <a:t>Difficulty in early diagnosis due to varying symptoms.</a:t>
            </a:r>
            <a:endParaRPr lang="en-US" sz="2000">
              <a:latin typeface="Calibri"/>
              <a:ea typeface="Calibri"/>
              <a:cs typeface="Calibri"/>
            </a:endParaRPr>
          </a:p>
          <a:p>
            <a:pPr marL="285750" indent="-285750">
              <a:buFont typeface="Arial"/>
              <a:buChar char="•"/>
            </a:pPr>
            <a:r>
              <a:rPr lang="en-US" sz="2000">
                <a:latin typeface="Calibri"/>
                <a:ea typeface="+mn-lt"/>
                <a:cs typeface="+mn-lt"/>
              </a:rPr>
              <a:t>Lack of standardized assessment tools across different age groups.</a:t>
            </a:r>
            <a:endParaRPr lang="en-US" sz="2000">
              <a:latin typeface="Calibri"/>
              <a:ea typeface="Calibri"/>
              <a:cs typeface="Calibri"/>
            </a:endParaRPr>
          </a:p>
          <a:p>
            <a:pPr marL="285750" indent="-285750">
              <a:buFont typeface="Arial"/>
              <a:buChar char="•"/>
            </a:pPr>
            <a:r>
              <a:rPr lang="en-US" sz="2000">
                <a:latin typeface="Calibri"/>
                <a:ea typeface="+mn-lt"/>
                <a:cs typeface="+mn-lt"/>
              </a:rPr>
              <a:t>Limited awareness among educators and parents.</a:t>
            </a:r>
            <a:endParaRPr lang="en-US" sz="2000">
              <a:latin typeface="Calibri"/>
              <a:ea typeface="Calibri"/>
              <a:cs typeface="Calibri"/>
            </a:endParaRPr>
          </a:p>
          <a:p>
            <a:endParaRPr lang="en-US" sz="2000" b="1">
              <a:latin typeface="Calibri"/>
              <a:ea typeface="Calibri"/>
              <a:cs typeface="Calibri"/>
            </a:endParaRPr>
          </a:p>
          <a:p>
            <a:endParaRPr lang="en-US" sz="2000" b="1">
              <a:latin typeface="Calibri"/>
              <a:ea typeface="Calibri"/>
              <a:cs typeface="Calibri"/>
            </a:endParaRPr>
          </a:p>
          <a:p>
            <a:r>
              <a:rPr lang="en-US" sz="2000" b="1">
                <a:latin typeface="Calibri"/>
                <a:ea typeface="Calibri"/>
                <a:cs typeface="Calibri"/>
              </a:rPr>
              <a:t>Technological Solutions for Dyslexia Screening</a:t>
            </a:r>
            <a:endParaRPr lang="en-US" sz="2000">
              <a:latin typeface="Calibri"/>
              <a:ea typeface="Calibri"/>
              <a:cs typeface="Calibri"/>
            </a:endParaRPr>
          </a:p>
          <a:p>
            <a:pPr marL="285750" indent="-285750">
              <a:buFont typeface="Arial"/>
              <a:buChar char="•"/>
            </a:pPr>
            <a:r>
              <a:rPr lang="en-US" sz="2000">
                <a:latin typeface="Calibri"/>
                <a:ea typeface="+mn-lt"/>
                <a:cs typeface="+mn-lt"/>
              </a:rPr>
              <a:t>Use of AI-based tools for automated reading assessments.</a:t>
            </a:r>
            <a:endParaRPr lang="en-US" sz="2000">
              <a:latin typeface="Calibri"/>
              <a:ea typeface="Cambria"/>
              <a:cs typeface="Calibri"/>
            </a:endParaRPr>
          </a:p>
          <a:p>
            <a:pPr marL="285750" indent="-285750">
              <a:buFont typeface="Arial"/>
              <a:buChar char="•"/>
            </a:pPr>
            <a:r>
              <a:rPr lang="en-US" sz="2000">
                <a:latin typeface="Calibri"/>
                <a:ea typeface="+mn-lt"/>
                <a:cs typeface="+mn-lt"/>
              </a:rPr>
              <a:t>Writing recognize and analyze patterns.</a:t>
            </a:r>
            <a:endParaRPr lang="en-US" sz="2000">
              <a:latin typeface="Calibri"/>
              <a:ea typeface="Cambria"/>
              <a:cs typeface="Calibri"/>
            </a:endParaRPr>
          </a:p>
          <a:p>
            <a:pPr marL="285750" indent="-285750">
              <a:buFont typeface="Arial"/>
              <a:buChar char="•"/>
            </a:pPr>
            <a:r>
              <a:rPr lang="en-US" sz="2000">
                <a:latin typeface="Calibri"/>
                <a:ea typeface="+mn-lt"/>
                <a:cs typeface="+mn-lt"/>
              </a:rPr>
              <a:t>Speech recognition systems to detect phonological processing issues.</a:t>
            </a:r>
            <a:endParaRPr lang="en-US" sz="2000">
              <a:latin typeface="Calibri"/>
              <a:ea typeface="Cambria"/>
              <a:cs typeface="Calibri"/>
            </a:endParaRPr>
          </a:p>
          <a:p>
            <a:endParaRPr lang="en-US" sz="2000" b="1">
              <a:latin typeface="Calibri"/>
              <a:ea typeface="Calibri"/>
              <a:cs typeface="Calibri"/>
            </a:endParaRPr>
          </a:p>
          <a:p>
            <a:endParaRPr lang="en-US" sz="2000" b="1">
              <a:latin typeface="Calibri"/>
              <a:ea typeface="Calibri"/>
              <a:cs typeface="Calibri"/>
            </a:endParaRPr>
          </a:p>
          <a:p>
            <a:r>
              <a:rPr lang="en-US" sz="2000" b="1">
                <a:latin typeface="Calibri"/>
                <a:ea typeface="Calibri"/>
                <a:cs typeface="Calibri"/>
              </a:rPr>
              <a:t>Enhancing Learning for Dyslexic Individuals</a:t>
            </a:r>
            <a:endParaRPr lang="en-US" sz="2000">
              <a:latin typeface="Calibri"/>
              <a:ea typeface="Calibri"/>
              <a:cs typeface="Calibri"/>
            </a:endParaRPr>
          </a:p>
          <a:p>
            <a:pPr marL="285750" indent="-285750">
              <a:buFont typeface="Arial"/>
              <a:buChar char="•"/>
            </a:pPr>
            <a:r>
              <a:rPr lang="en-US" sz="2000">
                <a:latin typeface="Calibri"/>
                <a:ea typeface="+mn-lt"/>
                <a:cs typeface="+mn-lt"/>
              </a:rPr>
              <a:t>Development of adaptive learning platforms tailored for dyslexic students.</a:t>
            </a:r>
            <a:endParaRPr lang="en-US" sz="2000">
              <a:latin typeface="Calibri"/>
              <a:ea typeface="Cambria"/>
              <a:cs typeface="Calibri"/>
            </a:endParaRPr>
          </a:p>
          <a:p>
            <a:pPr marL="285750" indent="-285750">
              <a:buFont typeface="Arial"/>
              <a:buChar char="•"/>
            </a:pPr>
            <a:r>
              <a:rPr lang="en-US" sz="2000">
                <a:latin typeface="Calibri"/>
                <a:ea typeface="+mn-lt"/>
                <a:cs typeface="+mn-lt"/>
              </a:rPr>
              <a:t>Gamification techniques to improve engagement and retention.</a:t>
            </a:r>
            <a:endParaRPr lang="en-US" sz="2000">
              <a:latin typeface="Calibri"/>
              <a:ea typeface="Cambria"/>
              <a:cs typeface="Calibri"/>
            </a:endParaRPr>
          </a:p>
          <a:p>
            <a:pPr marL="285750" indent="-285750">
              <a:buFont typeface="Arial"/>
              <a:buChar char="•"/>
            </a:pPr>
            <a:r>
              <a:rPr lang="en-US" sz="2000">
                <a:latin typeface="Calibri"/>
                <a:ea typeface="+mn-lt"/>
                <a:cs typeface="+mn-lt"/>
              </a:rPr>
              <a:t>Use of assistive technologies such as text-to-speech and audiobooks.</a:t>
            </a:r>
            <a:endParaRPr lang="en-US" sz="2000">
              <a:latin typeface="Calibri"/>
              <a:ea typeface="Cambria"/>
              <a:cs typeface="Calibri"/>
            </a:endParaRPr>
          </a:p>
          <a:p>
            <a:endParaRPr lang="en-US" sz="2000" b="1">
              <a:latin typeface="Calibri"/>
              <a:ea typeface="Calibri"/>
              <a:cs typeface="Calibri"/>
            </a:endParaRPr>
          </a:p>
        </p:txBody>
      </p:sp>
    </p:spTree>
    <p:extLst>
      <p:ext uri="{BB962C8B-B14F-4D97-AF65-F5344CB8AC3E}">
        <p14:creationId xmlns:p14="http://schemas.microsoft.com/office/powerpoint/2010/main" val="249544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BDDC075-2D95-AE4A-E7B3-9AD8F4B79C6D}"/>
              </a:ext>
            </a:extLst>
          </p:cNvPr>
          <p:cNvSpPr txBox="1"/>
          <p:nvPr/>
        </p:nvSpPr>
        <p:spPr>
          <a:xfrm>
            <a:off x="406400" y="144642"/>
            <a:ext cx="897596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err="1">
                <a:latin typeface="Calibri"/>
                <a:ea typeface="Calibri"/>
                <a:cs typeface="Calibri"/>
              </a:rPr>
              <a:t>Wordex</a:t>
            </a:r>
            <a:r>
              <a:rPr lang="en-US" sz="3200" b="1">
                <a:latin typeface="Calibri"/>
                <a:ea typeface="Calibri"/>
                <a:cs typeface="Calibri"/>
              </a:rPr>
              <a:t> App</a:t>
            </a:r>
            <a:endParaRPr lang="en-US"/>
          </a:p>
        </p:txBody>
      </p:sp>
      <p:pic>
        <p:nvPicPr>
          <p:cNvPr id="5" name="Content Placeholder 4" descr="A screenshot of a cellphone&#10;&#10;AI-generated content may be incorrect.">
            <a:extLst>
              <a:ext uri="{FF2B5EF4-FFF2-40B4-BE49-F238E27FC236}">
                <a16:creationId xmlns:a16="http://schemas.microsoft.com/office/drawing/2014/main" id="{2D2451D7-C51F-6783-8D3B-39BE7DBBE591}"/>
              </a:ext>
            </a:extLst>
          </p:cNvPr>
          <p:cNvPicPr>
            <a:picLocks noGrp="1" noChangeAspect="1"/>
          </p:cNvPicPr>
          <p:nvPr>
            <p:ph sz="half" idx="1"/>
          </p:nvPr>
        </p:nvPicPr>
        <p:blipFill>
          <a:blip r:embed="rId2"/>
          <a:stretch>
            <a:fillRect/>
          </a:stretch>
        </p:blipFill>
        <p:spPr>
          <a:xfrm>
            <a:off x="3342159" y="756932"/>
            <a:ext cx="2655697" cy="5354023"/>
          </a:xfrm>
        </p:spPr>
      </p:pic>
      <p:pic>
        <p:nvPicPr>
          <p:cNvPr id="2" name="Picture 1" descr="A screen shot of a phone&#10;&#10;AI-generated content may be incorrect.">
            <a:extLst>
              <a:ext uri="{FF2B5EF4-FFF2-40B4-BE49-F238E27FC236}">
                <a16:creationId xmlns:a16="http://schemas.microsoft.com/office/drawing/2014/main" id="{4E4769E1-DF7A-CDE7-84AF-A8C2173BC1C7}"/>
              </a:ext>
            </a:extLst>
          </p:cNvPr>
          <p:cNvPicPr>
            <a:picLocks noChangeAspect="1"/>
          </p:cNvPicPr>
          <p:nvPr/>
        </p:nvPicPr>
        <p:blipFill>
          <a:blip r:embed="rId3"/>
          <a:stretch>
            <a:fillRect/>
          </a:stretch>
        </p:blipFill>
        <p:spPr>
          <a:xfrm>
            <a:off x="529639" y="763078"/>
            <a:ext cx="2638683" cy="5343525"/>
          </a:xfrm>
          <a:prstGeom prst="rect">
            <a:avLst/>
          </a:prstGeom>
        </p:spPr>
      </p:pic>
      <p:pic>
        <p:nvPicPr>
          <p:cNvPr id="3" name="Picture 2" descr="A screenshot of a phone&#10;&#10;AI-generated content may be incorrect.">
            <a:extLst>
              <a:ext uri="{FF2B5EF4-FFF2-40B4-BE49-F238E27FC236}">
                <a16:creationId xmlns:a16="http://schemas.microsoft.com/office/drawing/2014/main" id="{94C3393E-1D66-A7F8-476D-778D457FE490}"/>
              </a:ext>
            </a:extLst>
          </p:cNvPr>
          <p:cNvPicPr>
            <a:picLocks noChangeAspect="1"/>
          </p:cNvPicPr>
          <p:nvPr/>
        </p:nvPicPr>
        <p:blipFill>
          <a:blip r:embed="rId4"/>
          <a:srcRect l="738" t="9464" r="1107" b="6165"/>
          <a:stretch>
            <a:fillRect/>
          </a:stretch>
        </p:blipFill>
        <p:spPr>
          <a:xfrm>
            <a:off x="6230488" y="757543"/>
            <a:ext cx="2642476" cy="5350771"/>
          </a:xfrm>
          <a:prstGeom prst="rect">
            <a:avLst/>
          </a:prstGeom>
        </p:spPr>
      </p:pic>
      <p:pic>
        <p:nvPicPr>
          <p:cNvPr id="4" name="Picture 3" descr="A screenshot of a phone&#10;&#10;AI-generated content may be incorrect.">
            <a:extLst>
              <a:ext uri="{FF2B5EF4-FFF2-40B4-BE49-F238E27FC236}">
                <a16:creationId xmlns:a16="http://schemas.microsoft.com/office/drawing/2014/main" id="{CF1BC526-4041-BAC2-D5C3-451B7D6DCFF4}"/>
              </a:ext>
            </a:extLst>
          </p:cNvPr>
          <p:cNvPicPr>
            <a:picLocks noChangeAspect="1"/>
          </p:cNvPicPr>
          <p:nvPr/>
        </p:nvPicPr>
        <p:blipFill>
          <a:blip r:embed="rId5"/>
          <a:stretch>
            <a:fillRect/>
          </a:stretch>
        </p:blipFill>
        <p:spPr>
          <a:xfrm>
            <a:off x="9024809" y="761357"/>
            <a:ext cx="2647950" cy="5345584"/>
          </a:xfrm>
          <a:prstGeom prst="rect">
            <a:avLst/>
          </a:prstGeom>
        </p:spPr>
      </p:pic>
    </p:spTree>
    <p:extLst>
      <p:ext uri="{BB962C8B-B14F-4D97-AF65-F5344CB8AC3E}">
        <p14:creationId xmlns:p14="http://schemas.microsoft.com/office/powerpoint/2010/main" val="4036330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E38BAF4-A84A-5612-B0AD-3E305F37B3FB}"/>
              </a:ext>
            </a:extLst>
          </p:cNvPr>
          <p:cNvSpPr txBox="1"/>
          <p:nvPr/>
        </p:nvSpPr>
        <p:spPr>
          <a:xfrm>
            <a:off x="406400" y="144642"/>
            <a:ext cx="897596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err="1">
                <a:latin typeface="Calibri"/>
                <a:ea typeface="Calibri"/>
                <a:cs typeface="Calibri"/>
              </a:rPr>
              <a:t>Wordex</a:t>
            </a:r>
            <a:r>
              <a:rPr lang="en-US" sz="3200" b="1">
                <a:latin typeface="Calibri"/>
                <a:ea typeface="Calibri"/>
                <a:cs typeface="Calibri"/>
              </a:rPr>
              <a:t> Production Website</a:t>
            </a:r>
            <a:endParaRPr lang="en-US"/>
          </a:p>
        </p:txBody>
      </p:sp>
      <p:pic>
        <p:nvPicPr>
          <p:cNvPr id="8" name="Picture 7" descr="A person holding a phone&#10;&#10;AI-generated content may be incorrect.">
            <a:extLst>
              <a:ext uri="{FF2B5EF4-FFF2-40B4-BE49-F238E27FC236}">
                <a16:creationId xmlns:a16="http://schemas.microsoft.com/office/drawing/2014/main" id="{18638845-9866-3C26-6F78-66FDA5BD2469}"/>
              </a:ext>
            </a:extLst>
          </p:cNvPr>
          <p:cNvPicPr>
            <a:picLocks noChangeAspect="1"/>
          </p:cNvPicPr>
          <p:nvPr/>
        </p:nvPicPr>
        <p:blipFill>
          <a:blip r:embed="rId2"/>
          <a:stretch>
            <a:fillRect/>
          </a:stretch>
        </p:blipFill>
        <p:spPr>
          <a:xfrm>
            <a:off x="648730" y="903989"/>
            <a:ext cx="10894541" cy="5317751"/>
          </a:xfrm>
          <a:prstGeom prst="rect">
            <a:avLst/>
          </a:prstGeom>
        </p:spPr>
      </p:pic>
    </p:spTree>
    <p:extLst>
      <p:ext uri="{BB962C8B-B14F-4D97-AF65-F5344CB8AC3E}">
        <p14:creationId xmlns:p14="http://schemas.microsoft.com/office/powerpoint/2010/main" val="3753276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AB8A3-648B-CD31-7410-8C1F24ABEF94}"/>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EDE3D9DB-62B4-90B6-894B-2B89E354EB4B}"/>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Calibri"/>
                <a:cs typeface="Calibri"/>
              </a:rPr>
              <a:t>ACHEIVEMENTS – DATA TRAINING AND ACCURACY</a:t>
            </a:r>
            <a:endParaRPr lang="en-US" sz="3200" b="1">
              <a:latin typeface="Calibri"/>
              <a:ea typeface="Calibri"/>
              <a:cs typeface="Calibri"/>
            </a:endParaRPr>
          </a:p>
        </p:txBody>
      </p:sp>
      <p:sp>
        <p:nvSpPr>
          <p:cNvPr id="39" name="Rectangle 38">
            <a:extLst>
              <a:ext uri="{FF2B5EF4-FFF2-40B4-BE49-F238E27FC236}">
                <a16:creationId xmlns:a16="http://schemas.microsoft.com/office/drawing/2014/main" id="{20966A4F-C218-6EA0-482B-F4487394B61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IT21008764</a:t>
            </a:r>
            <a:r>
              <a:rPr lang="en-US" sz="1800">
                <a:solidFill>
                  <a:schemeClr val="tx1"/>
                </a:solidFill>
              </a:rPr>
              <a:t>  |  </a:t>
            </a:r>
            <a:r>
              <a:rPr lang="en-US" err="1">
                <a:solidFill>
                  <a:schemeClr val="tx1"/>
                </a:solidFill>
              </a:rPr>
              <a:t>Hansamal</a:t>
            </a:r>
            <a:r>
              <a:rPr lang="en-US">
                <a:solidFill>
                  <a:schemeClr val="tx1"/>
                </a:solidFill>
              </a:rPr>
              <a:t> GPS </a:t>
            </a:r>
            <a:endParaRPr lang="en-US" sz="1800" b="0">
              <a:solidFill>
                <a:schemeClr val="tx1"/>
              </a:solidFill>
            </a:endParaRPr>
          </a:p>
        </p:txBody>
      </p:sp>
      <p:pic>
        <p:nvPicPr>
          <p:cNvPr id="41" name="Picture 40" descr="A logo with a gradient of purple and pink colors&#10;&#10;Description automatically generated">
            <a:extLst>
              <a:ext uri="{FF2B5EF4-FFF2-40B4-BE49-F238E27FC236}">
                <a16:creationId xmlns:a16="http://schemas.microsoft.com/office/drawing/2014/main" id="{78C05790-A4AD-D50A-CF7D-8B850A6B5259}"/>
              </a:ext>
            </a:extLst>
          </p:cNvPr>
          <p:cNvPicPr>
            <a:picLocks/>
          </p:cNvPicPr>
          <p:nvPr/>
        </p:nvPicPr>
        <p:blipFill>
          <a:blip r:embed="rId2"/>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descr="A screenshot of a computer&#10;&#10;Description automatically generated">
            <a:extLst>
              <a:ext uri="{FF2B5EF4-FFF2-40B4-BE49-F238E27FC236}">
                <a16:creationId xmlns:a16="http://schemas.microsoft.com/office/drawing/2014/main" id="{81D93BB0-DEF0-9AC0-D542-5FCEF9DB7C5C}"/>
              </a:ext>
            </a:extLst>
          </p:cNvPr>
          <p:cNvPicPr>
            <a:picLocks noChangeAspect="1"/>
          </p:cNvPicPr>
          <p:nvPr/>
        </p:nvPicPr>
        <p:blipFill>
          <a:blip r:embed="rId3"/>
          <a:stretch>
            <a:fillRect/>
          </a:stretch>
        </p:blipFill>
        <p:spPr>
          <a:xfrm>
            <a:off x="301125" y="1502228"/>
            <a:ext cx="4274551" cy="4550230"/>
          </a:xfrm>
          <a:prstGeom prst="rect">
            <a:avLst/>
          </a:prstGeom>
          <a:ln>
            <a:noFill/>
          </a:ln>
          <a:effectLst>
            <a:outerShdw blurRad="190500" algn="tl" rotWithShape="0">
              <a:srgbClr val="000000">
                <a:alpha val="70000"/>
              </a:srgbClr>
            </a:outerShdw>
          </a:effectLst>
        </p:spPr>
      </p:pic>
      <p:pic>
        <p:nvPicPr>
          <p:cNvPr id="3" name="Picture 2" descr="A screenshot of a computer screen&#10;&#10;Description automatically generated">
            <a:extLst>
              <a:ext uri="{FF2B5EF4-FFF2-40B4-BE49-F238E27FC236}">
                <a16:creationId xmlns:a16="http://schemas.microsoft.com/office/drawing/2014/main" id="{F4F1F630-A1E4-821D-E5A9-707094FC1D06}"/>
              </a:ext>
            </a:extLst>
          </p:cNvPr>
          <p:cNvPicPr>
            <a:picLocks noChangeAspect="1"/>
          </p:cNvPicPr>
          <p:nvPr/>
        </p:nvPicPr>
        <p:blipFill>
          <a:blip r:embed="rId4"/>
          <a:stretch>
            <a:fillRect/>
          </a:stretch>
        </p:blipFill>
        <p:spPr>
          <a:xfrm>
            <a:off x="4708962" y="1502229"/>
            <a:ext cx="7226332" cy="45502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4587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AB8A3-648B-CD31-7410-8C1F24ABEF94}"/>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EDE3D9DB-62B4-90B6-894B-2B89E354EB4B}"/>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Calibri"/>
                <a:cs typeface="Calibri"/>
              </a:rPr>
              <a:t>ACHEIVEMENTS – DATA TRAINING AND ACCURACY</a:t>
            </a:r>
            <a:endParaRPr lang="en-US" sz="3200" b="1">
              <a:latin typeface="Calibri"/>
              <a:ea typeface="Calibri"/>
              <a:cs typeface="Calibri"/>
            </a:endParaRPr>
          </a:p>
        </p:txBody>
      </p:sp>
      <p:sp>
        <p:nvSpPr>
          <p:cNvPr id="39" name="Rectangle 38">
            <a:extLst>
              <a:ext uri="{FF2B5EF4-FFF2-40B4-BE49-F238E27FC236}">
                <a16:creationId xmlns:a16="http://schemas.microsoft.com/office/drawing/2014/main" id="{20966A4F-C218-6EA0-482B-F4487394B61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IT21008764</a:t>
            </a:r>
            <a:r>
              <a:rPr lang="en-US" sz="1800">
                <a:solidFill>
                  <a:schemeClr val="tx1"/>
                </a:solidFill>
              </a:rPr>
              <a:t>  |  </a:t>
            </a:r>
            <a:r>
              <a:rPr lang="en-US" err="1">
                <a:solidFill>
                  <a:schemeClr val="tx1"/>
                </a:solidFill>
              </a:rPr>
              <a:t>Hansamal</a:t>
            </a:r>
            <a:r>
              <a:rPr lang="en-US">
                <a:solidFill>
                  <a:schemeClr val="tx1"/>
                </a:solidFill>
              </a:rPr>
              <a:t> GPS </a:t>
            </a:r>
            <a:endParaRPr lang="en-US" sz="1800" b="0">
              <a:solidFill>
                <a:schemeClr val="tx1"/>
              </a:solidFill>
            </a:endParaRPr>
          </a:p>
        </p:txBody>
      </p:sp>
      <p:pic>
        <p:nvPicPr>
          <p:cNvPr id="41" name="Picture 40" descr="A logo with a gradient of purple and pink colors&#10;&#10;Description automatically generated">
            <a:extLst>
              <a:ext uri="{FF2B5EF4-FFF2-40B4-BE49-F238E27FC236}">
                <a16:creationId xmlns:a16="http://schemas.microsoft.com/office/drawing/2014/main" id="{78C05790-A4AD-D50A-CF7D-8B850A6B5259}"/>
              </a:ext>
            </a:extLst>
          </p:cNvPr>
          <p:cNvPicPr>
            <a:picLocks/>
          </p:cNvPicPr>
          <p:nvPr/>
        </p:nvPicPr>
        <p:blipFill>
          <a:blip r:embed="rId2"/>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A screenshot of a computer program&#10;&#10;Description automatically generated">
            <a:extLst>
              <a:ext uri="{FF2B5EF4-FFF2-40B4-BE49-F238E27FC236}">
                <a16:creationId xmlns:a16="http://schemas.microsoft.com/office/drawing/2014/main" id="{48844B26-2858-6D7D-3763-640232BC4390}"/>
              </a:ext>
            </a:extLst>
          </p:cNvPr>
          <p:cNvPicPr>
            <a:picLocks noChangeAspect="1"/>
          </p:cNvPicPr>
          <p:nvPr/>
        </p:nvPicPr>
        <p:blipFill>
          <a:blip r:embed="rId3"/>
          <a:srcRect r="279" b="33942"/>
          <a:stretch/>
        </p:blipFill>
        <p:spPr>
          <a:xfrm>
            <a:off x="1092497" y="1316446"/>
            <a:ext cx="4485802" cy="4601030"/>
          </a:xfrm>
          <a:prstGeom prst="rect">
            <a:avLst/>
          </a:prstGeom>
          <a:ln>
            <a:noFill/>
          </a:ln>
          <a:effectLst>
            <a:outerShdw blurRad="190500" algn="tl" rotWithShape="0">
              <a:srgbClr val="000000">
                <a:alpha val="70000"/>
              </a:srgbClr>
            </a:outerShdw>
          </a:effectLst>
        </p:spPr>
      </p:pic>
      <p:pic>
        <p:nvPicPr>
          <p:cNvPr id="3" name="Picture 2" descr="A screenshot of a computer&#10;&#10;Description automatically generated">
            <a:extLst>
              <a:ext uri="{FF2B5EF4-FFF2-40B4-BE49-F238E27FC236}">
                <a16:creationId xmlns:a16="http://schemas.microsoft.com/office/drawing/2014/main" id="{18A1C47A-20EC-9285-3A86-DF4B6D27256D}"/>
              </a:ext>
            </a:extLst>
          </p:cNvPr>
          <p:cNvPicPr>
            <a:picLocks noChangeAspect="1"/>
          </p:cNvPicPr>
          <p:nvPr/>
        </p:nvPicPr>
        <p:blipFill>
          <a:blip r:embed="rId4"/>
          <a:srcRect l="-88" t="-8060" r="-321" b="-299"/>
          <a:stretch/>
        </p:blipFill>
        <p:spPr>
          <a:xfrm>
            <a:off x="6245601" y="813009"/>
            <a:ext cx="4511623" cy="52290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8913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E64A3909-A492-414F-BCE6-AB00BFC5873A}"/>
              </a:ext>
            </a:extLst>
          </p:cNvPr>
          <p:cNvSpPr txBox="1"/>
          <p:nvPr/>
        </p:nvSpPr>
        <p:spPr>
          <a:xfrm>
            <a:off x="1116079" y="3270582"/>
            <a:ext cx="1432700" cy="430887"/>
          </a:xfrm>
          <a:prstGeom prst="rect">
            <a:avLst/>
          </a:prstGeom>
          <a:noFill/>
        </p:spPr>
        <p:txBody>
          <a:bodyPr wrap="none" rtlCol="0">
            <a:spAutoFit/>
          </a:bodyPr>
          <a:lstStyle/>
          <a:p>
            <a:r>
              <a:rPr lang="en-US" sz="2200" b="1" dirty="0">
                <a:latin typeface="Adobe Devanagari"/>
              </a:rPr>
              <a:t>Supervisor</a:t>
            </a:r>
          </a:p>
        </p:txBody>
      </p:sp>
      <p:sp>
        <p:nvSpPr>
          <p:cNvPr id="26" name="TextBox 25">
            <a:extLst>
              <a:ext uri="{FF2B5EF4-FFF2-40B4-BE49-F238E27FC236}">
                <a16:creationId xmlns:a16="http://schemas.microsoft.com/office/drawing/2014/main" id="{109F8C39-7D9C-4159-B1E1-2F124A6EF35B}"/>
              </a:ext>
            </a:extLst>
          </p:cNvPr>
          <p:cNvSpPr txBox="1"/>
          <p:nvPr/>
        </p:nvSpPr>
        <p:spPr>
          <a:xfrm>
            <a:off x="620876" y="3613247"/>
            <a:ext cx="2572645" cy="307777"/>
          </a:xfrm>
          <a:prstGeom prst="rect">
            <a:avLst/>
          </a:prstGeom>
          <a:noFill/>
        </p:spPr>
        <p:txBody>
          <a:bodyPr wrap="square" rtlCol="0">
            <a:spAutoFit/>
          </a:bodyPr>
          <a:lstStyle/>
          <a:p>
            <a:r>
              <a:rPr lang="en-US" sz="1400" dirty="0"/>
              <a:t>Prof. Samantha </a:t>
            </a:r>
            <a:r>
              <a:rPr lang="en-US" sz="1400" dirty="0" err="1"/>
              <a:t>Thelijjagoda</a:t>
            </a:r>
            <a:endParaRPr lang="en-US" sz="1400" dirty="0"/>
          </a:p>
        </p:txBody>
      </p:sp>
      <p:sp>
        <p:nvSpPr>
          <p:cNvPr id="27" name="TextBox 26">
            <a:extLst>
              <a:ext uri="{FF2B5EF4-FFF2-40B4-BE49-F238E27FC236}">
                <a16:creationId xmlns:a16="http://schemas.microsoft.com/office/drawing/2014/main" id="{8D9E8B99-A137-43F5-A8E9-AEC75937AB6C}"/>
              </a:ext>
            </a:extLst>
          </p:cNvPr>
          <p:cNvSpPr txBox="1"/>
          <p:nvPr/>
        </p:nvSpPr>
        <p:spPr>
          <a:xfrm>
            <a:off x="3794580" y="3223662"/>
            <a:ext cx="1838004" cy="430887"/>
          </a:xfrm>
          <a:prstGeom prst="rect">
            <a:avLst/>
          </a:prstGeom>
          <a:noFill/>
        </p:spPr>
        <p:txBody>
          <a:bodyPr wrap="none" rtlCol="0">
            <a:spAutoFit/>
          </a:bodyPr>
          <a:lstStyle/>
          <a:p>
            <a:r>
              <a:rPr lang="en-US" sz="2000" b="1" dirty="0">
                <a:latin typeface="Adobe Devanagari"/>
              </a:rPr>
              <a:t>Co</a:t>
            </a:r>
            <a:r>
              <a:rPr lang="en-US" sz="2200" b="1" dirty="0">
                <a:latin typeface="Adobe Devanagari"/>
              </a:rPr>
              <a:t> - </a:t>
            </a:r>
            <a:r>
              <a:rPr lang="en-US" sz="2000" b="1" dirty="0">
                <a:latin typeface="Adobe Devanagari"/>
              </a:rPr>
              <a:t>Supervisor</a:t>
            </a:r>
            <a:endParaRPr lang="en-US" sz="2200" b="1" dirty="0">
              <a:latin typeface="Adobe Devanagari"/>
            </a:endParaRPr>
          </a:p>
        </p:txBody>
      </p:sp>
      <p:sp>
        <p:nvSpPr>
          <p:cNvPr id="28" name="TextBox 27">
            <a:extLst>
              <a:ext uri="{FF2B5EF4-FFF2-40B4-BE49-F238E27FC236}">
                <a16:creationId xmlns:a16="http://schemas.microsoft.com/office/drawing/2014/main" id="{C84384D4-66A2-4736-B39B-243140299525}"/>
              </a:ext>
            </a:extLst>
          </p:cNvPr>
          <p:cNvSpPr txBox="1"/>
          <p:nvPr/>
        </p:nvSpPr>
        <p:spPr>
          <a:xfrm>
            <a:off x="3661311" y="3534646"/>
            <a:ext cx="2079282" cy="307777"/>
          </a:xfrm>
          <a:prstGeom prst="rect">
            <a:avLst/>
          </a:prstGeom>
          <a:noFill/>
        </p:spPr>
        <p:txBody>
          <a:bodyPr wrap="square" lIns="91440" tIns="45720" rIns="91440" bIns="45720" rtlCol="0" anchor="t">
            <a:spAutoFit/>
          </a:bodyPr>
          <a:lstStyle/>
          <a:p>
            <a:r>
              <a:rPr lang="en-US" sz="1400" dirty="0"/>
              <a:t>Ms. Poojani Gunathilake</a:t>
            </a:r>
          </a:p>
        </p:txBody>
      </p:sp>
      <p:sp>
        <p:nvSpPr>
          <p:cNvPr id="29" name="TextBox 28">
            <a:extLst>
              <a:ext uri="{FF2B5EF4-FFF2-40B4-BE49-F238E27FC236}">
                <a16:creationId xmlns:a16="http://schemas.microsoft.com/office/drawing/2014/main" id="{2D427B9A-377D-4684-9941-D8F543D614B6}"/>
              </a:ext>
            </a:extLst>
          </p:cNvPr>
          <p:cNvSpPr txBox="1"/>
          <p:nvPr/>
        </p:nvSpPr>
        <p:spPr>
          <a:xfrm>
            <a:off x="9397374" y="3231141"/>
            <a:ext cx="2256452" cy="400110"/>
          </a:xfrm>
          <a:prstGeom prst="rect">
            <a:avLst/>
          </a:prstGeom>
          <a:noFill/>
        </p:spPr>
        <p:txBody>
          <a:bodyPr wrap="none" rtlCol="0">
            <a:spAutoFit/>
          </a:bodyPr>
          <a:lstStyle/>
          <a:p>
            <a:r>
              <a:rPr lang="en-US" sz="2000" b="1">
                <a:latin typeface="Adobe Devanagari"/>
              </a:rPr>
              <a:t>External Supervisor</a:t>
            </a:r>
          </a:p>
        </p:txBody>
      </p:sp>
      <p:sp>
        <p:nvSpPr>
          <p:cNvPr id="30" name="TextBox 29">
            <a:extLst>
              <a:ext uri="{FF2B5EF4-FFF2-40B4-BE49-F238E27FC236}">
                <a16:creationId xmlns:a16="http://schemas.microsoft.com/office/drawing/2014/main" id="{C4424F56-8524-4976-A61E-9E836679A8E2}"/>
              </a:ext>
            </a:extLst>
          </p:cNvPr>
          <p:cNvSpPr txBox="1"/>
          <p:nvPr/>
        </p:nvSpPr>
        <p:spPr>
          <a:xfrm>
            <a:off x="9477604" y="3504946"/>
            <a:ext cx="2084924" cy="307777"/>
          </a:xfrm>
          <a:prstGeom prst="rect">
            <a:avLst/>
          </a:prstGeom>
          <a:noFill/>
        </p:spPr>
        <p:txBody>
          <a:bodyPr wrap="square" lIns="91440" tIns="45720" rIns="91440" bIns="45720" rtlCol="0" anchor="t">
            <a:spAutoFit/>
          </a:bodyPr>
          <a:lstStyle/>
          <a:p>
            <a:r>
              <a:rPr lang="en-US" sz="1400" dirty="0"/>
              <a:t>Ms. </a:t>
            </a:r>
            <a:r>
              <a:rPr lang="en-US" sz="1400" dirty="0" err="1">
                <a:solidFill>
                  <a:srgbClr val="222222"/>
                </a:solidFill>
                <a:latin typeface="Arial"/>
                <a:cs typeface="Arial"/>
              </a:rPr>
              <a:t>Kalpani</a:t>
            </a:r>
            <a:r>
              <a:rPr lang="en-US" sz="1400" dirty="0">
                <a:solidFill>
                  <a:srgbClr val="222222"/>
                </a:solidFill>
                <a:latin typeface="Arial"/>
                <a:cs typeface="Arial"/>
              </a:rPr>
              <a:t> Abeysinghe</a:t>
            </a:r>
            <a:endParaRPr lang="en-US" sz="1400" dirty="0"/>
          </a:p>
        </p:txBody>
      </p:sp>
      <p:sp>
        <p:nvSpPr>
          <p:cNvPr id="31" name="TextBox 30">
            <a:extLst>
              <a:ext uri="{FF2B5EF4-FFF2-40B4-BE49-F238E27FC236}">
                <a16:creationId xmlns:a16="http://schemas.microsoft.com/office/drawing/2014/main" id="{152D609A-BDF6-4512-B0B0-6CA98DA0BC12}"/>
              </a:ext>
            </a:extLst>
          </p:cNvPr>
          <p:cNvSpPr txBox="1"/>
          <p:nvPr/>
        </p:nvSpPr>
        <p:spPr>
          <a:xfrm>
            <a:off x="1207328" y="5919241"/>
            <a:ext cx="1632242" cy="400110"/>
          </a:xfrm>
          <a:prstGeom prst="rect">
            <a:avLst/>
          </a:prstGeom>
          <a:noFill/>
        </p:spPr>
        <p:txBody>
          <a:bodyPr wrap="none" rtlCol="0">
            <a:spAutoFit/>
          </a:bodyPr>
          <a:lstStyle/>
          <a:p>
            <a:r>
              <a:rPr lang="en-US" sz="2000" b="1">
                <a:latin typeface="Adobe Devanagari"/>
              </a:rPr>
              <a:t>Group Leader</a:t>
            </a:r>
          </a:p>
        </p:txBody>
      </p:sp>
      <p:sp>
        <p:nvSpPr>
          <p:cNvPr id="32" name="TextBox 31">
            <a:extLst>
              <a:ext uri="{FF2B5EF4-FFF2-40B4-BE49-F238E27FC236}">
                <a16:creationId xmlns:a16="http://schemas.microsoft.com/office/drawing/2014/main" id="{FDB591AB-5CF6-4959-8B9D-078445448EA7}"/>
              </a:ext>
            </a:extLst>
          </p:cNvPr>
          <p:cNvSpPr txBox="1"/>
          <p:nvPr/>
        </p:nvSpPr>
        <p:spPr>
          <a:xfrm>
            <a:off x="1031904" y="6231508"/>
            <a:ext cx="1945595" cy="307777"/>
          </a:xfrm>
          <a:prstGeom prst="rect">
            <a:avLst/>
          </a:prstGeom>
          <a:noFill/>
        </p:spPr>
        <p:txBody>
          <a:bodyPr wrap="square" lIns="91440" tIns="45720" rIns="91440" bIns="45720" rtlCol="0" anchor="t">
            <a:spAutoFit/>
          </a:bodyPr>
          <a:lstStyle/>
          <a:p>
            <a:pPr algn="ctr"/>
            <a:r>
              <a:rPr lang="en-US" sz="1400"/>
              <a:t>Hansamal G.P.S.</a:t>
            </a:r>
            <a:endParaRPr lang="en-US" sz="1400">
              <a:ea typeface="Cambria"/>
            </a:endParaRPr>
          </a:p>
        </p:txBody>
      </p:sp>
      <p:sp>
        <p:nvSpPr>
          <p:cNvPr id="33" name="TextBox 32">
            <a:extLst>
              <a:ext uri="{FF2B5EF4-FFF2-40B4-BE49-F238E27FC236}">
                <a16:creationId xmlns:a16="http://schemas.microsoft.com/office/drawing/2014/main" id="{D9304FE3-2AF6-4D06-9135-3DDF5748FAC2}"/>
              </a:ext>
            </a:extLst>
          </p:cNvPr>
          <p:cNvSpPr txBox="1"/>
          <p:nvPr/>
        </p:nvSpPr>
        <p:spPr>
          <a:xfrm>
            <a:off x="3624860" y="6006210"/>
            <a:ext cx="1945595" cy="307777"/>
          </a:xfrm>
          <a:prstGeom prst="rect">
            <a:avLst/>
          </a:prstGeom>
          <a:noFill/>
        </p:spPr>
        <p:txBody>
          <a:bodyPr wrap="square" lIns="91440" tIns="45720" rIns="91440" bIns="45720" rtlCol="0" anchor="t">
            <a:spAutoFit/>
          </a:bodyPr>
          <a:lstStyle/>
          <a:p>
            <a:pPr algn="ctr"/>
            <a:r>
              <a:rPr lang="en-US" sz="1400">
                <a:ea typeface="Cambria"/>
              </a:rPr>
              <a:t>Dissanayake D.M.O.W.</a:t>
            </a:r>
          </a:p>
        </p:txBody>
      </p:sp>
      <p:sp>
        <p:nvSpPr>
          <p:cNvPr id="35" name="TextBox 34">
            <a:extLst>
              <a:ext uri="{FF2B5EF4-FFF2-40B4-BE49-F238E27FC236}">
                <a16:creationId xmlns:a16="http://schemas.microsoft.com/office/drawing/2014/main" id="{6DF9701B-14E1-4603-BB4B-B60348EBE825}"/>
              </a:ext>
            </a:extLst>
          </p:cNvPr>
          <p:cNvSpPr txBox="1"/>
          <p:nvPr/>
        </p:nvSpPr>
        <p:spPr>
          <a:xfrm>
            <a:off x="5877910" y="6011573"/>
            <a:ext cx="1945595" cy="307777"/>
          </a:xfrm>
          <a:prstGeom prst="rect">
            <a:avLst/>
          </a:prstGeom>
          <a:noFill/>
        </p:spPr>
        <p:txBody>
          <a:bodyPr wrap="square" lIns="91440" tIns="45720" rIns="91440" bIns="45720" rtlCol="0" anchor="t">
            <a:spAutoFit/>
          </a:bodyPr>
          <a:lstStyle/>
          <a:p>
            <a:pPr algn="ctr"/>
            <a:r>
              <a:rPr lang="en-US" sz="1400">
                <a:solidFill>
                  <a:schemeClr val="dk1"/>
                </a:solidFill>
              </a:rPr>
              <a:t>Samarakoon S.M.S.C.</a:t>
            </a:r>
          </a:p>
        </p:txBody>
      </p:sp>
      <p:sp>
        <p:nvSpPr>
          <p:cNvPr id="36" name="TextBox 35">
            <a:extLst>
              <a:ext uri="{FF2B5EF4-FFF2-40B4-BE49-F238E27FC236}">
                <a16:creationId xmlns:a16="http://schemas.microsoft.com/office/drawing/2014/main" id="{A08944E5-3B6C-456A-A069-535B95FC6B9C}"/>
              </a:ext>
            </a:extLst>
          </p:cNvPr>
          <p:cNvSpPr txBox="1"/>
          <p:nvPr/>
        </p:nvSpPr>
        <p:spPr>
          <a:xfrm>
            <a:off x="8284386" y="6006337"/>
            <a:ext cx="1945595" cy="307777"/>
          </a:xfrm>
          <a:prstGeom prst="rect">
            <a:avLst/>
          </a:prstGeom>
          <a:noFill/>
        </p:spPr>
        <p:txBody>
          <a:bodyPr wrap="square" lIns="91440" tIns="45720" rIns="91440" bIns="45720" rtlCol="0" anchor="t">
            <a:spAutoFit/>
          </a:bodyPr>
          <a:lstStyle/>
          <a:p>
            <a:pPr algn="ctr"/>
            <a:r>
              <a:rPr lang="sv-SE" sz="1400"/>
              <a:t>Madushan J.G.N.</a:t>
            </a:r>
          </a:p>
        </p:txBody>
      </p:sp>
      <p:pic>
        <p:nvPicPr>
          <p:cNvPr id="17" name="Picture 16" descr="A person in a suit and tie&#10;&#10;Description automatically generated">
            <a:extLst>
              <a:ext uri="{FF2B5EF4-FFF2-40B4-BE49-F238E27FC236}">
                <a16:creationId xmlns:a16="http://schemas.microsoft.com/office/drawing/2014/main" id="{80941F03-5F45-5029-B749-EB76B6CCBBD3}"/>
              </a:ext>
            </a:extLst>
          </p:cNvPr>
          <p:cNvPicPr>
            <a:picLocks noChangeAspect="1"/>
          </p:cNvPicPr>
          <p:nvPr/>
        </p:nvPicPr>
        <p:blipFill>
          <a:blip r:embed="rId2"/>
          <a:stretch>
            <a:fillRect/>
          </a:stretch>
        </p:blipFill>
        <p:spPr>
          <a:xfrm>
            <a:off x="563180" y="818573"/>
            <a:ext cx="2457377" cy="23998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 name="Picture 20" descr="A person smiling for the camera&#10;&#10;Description automatically generated">
            <a:extLst>
              <a:ext uri="{FF2B5EF4-FFF2-40B4-BE49-F238E27FC236}">
                <a16:creationId xmlns:a16="http://schemas.microsoft.com/office/drawing/2014/main" id="{0F7996DF-1F6F-A4F8-4286-F749DCA22E79}"/>
              </a:ext>
            </a:extLst>
          </p:cNvPr>
          <p:cNvPicPr>
            <a:picLocks noChangeAspect="1"/>
          </p:cNvPicPr>
          <p:nvPr/>
        </p:nvPicPr>
        <p:blipFill>
          <a:blip r:embed="rId3"/>
          <a:srcRect l="2143" t="1219" r="-2143" b="12195"/>
          <a:stretch/>
        </p:blipFill>
        <p:spPr>
          <a:xfrm>
            <a:off x="9401544" y="1066750"/>
            <a:ext cx="1925403" cy="20023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logo with a gradient of purple and pink colors&#10;&#10;Description automatically generated">
            <a:extLst>
              <a:ext uri="{FF2B5EF4-FFF2-40B4-BE49-F238E27FC236}">
                <a16:creationId xmlns:a16="http://schemas.microsoft.com/office/drawing/2014/main" id="{ABB6F4DA-2B95-6ED5-FD6C-D6E761681860}"/>
              </a:ext>
            </a:extLst>
          </p:cNvPr>
          <p:cNvPicPr>
            <a:picLocks/>
          </p:cNvPicPr>
          <p:nvPr/>
        </p:nvPicPr>
        <p:blipFill>
          <a:blip r:embed="rId4"/>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B40FBE2D-0CC0-ADC4-D43D-37BA0CB611CD}"/>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Calibri"/>
                <a:cs typeface="Calibri"/>
              </a:rPr>
              <a:t>OUR TEAM</a:t>
            </a:r>
          </a:p>
        </p:txBody>
      </p:sp>
      <p:pic>
        <p:nvPicPr>
          <p:cNvPr id="3" name="Picture 2" descr="A person in a blue shirt&#10;&#10;Description automatically generated">
            <a:extLst>
              <a:ext uri="{FF2B5EF4-FFF2-40B4-BE49-F238E27FC236}">
                <a16:creationId xmlns:a16="http://schemas.microsoft.com/office/drawing/2014/main" id="{2B617787-0712-3954-95BB-CF4A33E5FAAA}"/>
              </a:ext>
            </a:extLst>
          </p:cNvPr>
          <p:cNvPicPr>
            <a:picLocks noChangeAspect="1"/>
          </p:cNvPicPr>
          <p:nvPr/>
        </p:nvPicPr>
        <p:blipFill>
          <a:blip r:embed="rId5"/>
          <a:stretch>
            <a:fillRect/>
          </a:stretch>
        </p:blipFill>
        <p:spPr>
          <a:xfrm>
            <a:off x="1382180" y="4189561"/>
            <a:ext cx="1764508" cy="15700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descr="A person with dark hair wearing a black shirt&#10;&#10;Description automatically generated">
            <a:extLst>
              <a:ext uri="{FF2B5EF4-FFF2-40B4-BE49-F238E27FC236}">
                <a16:creationId xmlns:a16="http://schemas.microsoft.com/office/drawing/2014/main" id="{925DB7FB-BE96-D6E6-AAAA-96DD2B940D7D}"/>
              </a:ext>
            </a:extLst>
          </p:cNvPr>
          <p:cNvPicPr>
            <a:picLocks noChangeAspect="1"/>
          </p:cNvPicPr>
          <p:nvPr/>
        </p:nvPicPr>
        <p:blipFill>
          <a:blip r:embed="rId6"/>
          <a:stretch>
            <a:fillRect/>
          </a:stretch>
        </p:blipFill>
        <p:spPr>
          <a:xfrm>
            <a:off x="3887430" y="4163127"/>
            <a:ext cx="1765216" cy="16070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A person with a mustache and beard&#10;&#10;Description automatically generated">
            <a:extLst>
              <a:ext uri="{FF2B5EF4-FFF2-40B4-BE49-F238E27FC236}">
                <a16:creationId xmlns:a16="http://schemas.microsoft.com/office/drawing/2014/main" id="{2C8AF430-065C-DD6A-C17E-16056B695C25}"/>
              </a:ext>
            </a:extLst>
          </p:cNvPr>
          <p:cNvPicPr>
            <a:picLocks noChangeAspect="1"/>
          </p:cNvPicPr>
          <p:nvPr/>
        </p:nvPicPr>
        <p:blipFill>
          <a:blip r:embed="rId7"/>
          <a:stretch>
            <a:fillRect/>
          </a:stretch>
        </p:blipFill>
        <p:spPr>
          <a:xfrm>
            <a:off x="8614626" y="4161232"/>
            <a:ext cx="1760813" cy="15980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descr="A person with dark hair wearing a green shirt&#10;&#10;Description automatically generated">
            <a:extLst>
              <a:ext uri="{FF2B5EF4-FFF2-40B4-BE49-F238E27FC236}">
                <a16:creationId xmlns:a16="http://schemas.microsoft.com/office/drawing/2014/main" id="{E519EA03-7023-6F5A-A390-8E5CFB06E55C}"/>
              </a:ext>
            </a:extLst>
          </p:cNvPr>
          <p:cNvPicPr>
            <a:picLocks noChangeAspect="1"/>
          </p:cNvPicPr>
          <p:nvPr/>
        </p:nvPicPr>
        <p:blipFill>
          <a:blip r:embed="rId8"/>
          <a:stretch>
            <a:fillRect/>
          </a:stretch>
        </p:blipFill>
        <p:spPr>
          <a:xfrm>
            <a:off x="6193719" y="4161695"/>
            <a:ext cx="1766709" cy="15971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 name="Picture 1" descr="A person wearing a blue shirt&#10;&#10;Description automatically generated">
            <a:extLst>
              <a:ext uri="{FF2B5EF4-FFF2-40B4-BE49-F238E27FC236}">
                <a16:creationId xmlns:a16="http://schemas.microsoft.com/office/drawing/2014/main" id="{D279339A-0122-0F14-EC6E-5076EC7F10FD}"/>
              </a:ext>
            </a:extLst>
          </p:cNvPr>
          <p:cNvPicPr>
            <a:picLocks noChangeAspect="1"/>
          </p:cNvPicPr>
          <p:nvPr/>
        </p:nvPicPr>
        <p:blipFill>
          <a:blip r:embed="rId9"/>
          <a:srcRect l="3650" r="3650"/>
          <a:stretch/>
        </p:blipFill>
        <p:spPr>
          <a:xfrm>
            <a:off x="3759280" y="1092150"/>
            <a:ext cx="1925403" cy="20023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1FA613EF-EF8A-A06E-B94D-823ABD9E3702}"/>
              </a:ext>
            </a:extLst>
          </p:cNvPr>
          <p:cNvSpPr txBox="1"/>
          <p:nvPr/>
        </p:nvSpPr>
        <p:spPr>
          <a:xfrm>
            <a:off x="6387474" y="3218440"/>
            <a:ext cx="2256452" cy="400110"/>
          </a:xfrm>
          <a:prstGeom prst="rect">
            <a:avLst/>
          </a:prstGeom>
          <a:noFill/>
        </p:spPr>
        <p:txBody>
          <a:bodyPr wrap="none" rtlCol="0">
            <a:spAutoFit/>
          </a:bodyPr>
          <a:lstStyle/>
          <a:p>
            <a:r>
              <a:rPr lang="en-US" sz="2000" b="1" dirty="0">
                <a:latin typeface="Adobe Devanagari"/>
              </a:rPr>
              <a:t>External Supervisor</a:t>
            </a:r>
          </a:p>
        </p:txBody>
      </p:sp>
      <p:sp>
        <p:nvSpPr>
          <p:cNvPr id="10" name="TextBox 9">
            <a:extLst>
              <a:ext uri="{FF2B5EF4-FFF2-40B4-BE49-F238E27FC236}">
                <a16:creationId xmlns:a16="http://schemas.microsoft.com/office/drawing/2014/main" id="{A834A9C2-EFE0-159E-8DDB-A691D8CC12AC}"/>
              </a:ext>
            </a:extLst>
          </p:cNvPr>
          <p:cNvSpPr txBox="1"/>
          <p:nvPr/>
        </p:nvSpPr>
        <p:spPr>
          <a:xfrm>
            <a:off x="6467703" y="3492246"/>
            <a:ext cx="2084924" cy="307777"/>
          </a:xfrm>
          <a:prstGeom prst="rect">
            <a:avLst/>
          </a:prstGeom>
          <a:noFill/>
        </p:spPr>
        <p:txBody>
          <a:bodyPr wrap="square" lIns="91440" tIns="45720" rIns="91440" bIns="45720" rtlCol="0" anchor="t">
            <a:spAutoFit/>
          </a:bodyPr>
          <a:lstStyle/>
          <a:p>
            <a:r>
              <a:rPr lang="en-US" sz="1400" dirty="0"/>
              <a:t>Dr. Shamini Dissanayake</a:t>
            </a:r>
            <a:endParaRPr lang="en-US" dirty="0"/>
          </a:p>
        </p:txBody>
      </p:sp>
      <p:pic>
        <p:nvPicPr>
          <p:cNvPr id="11" name="Picture 10" descr="A person in blue scrubs smiling&#10;&#10;Description automatically generated">
            <a:extLst>
              <a:ext uri="{FF2B5EF4-FFF2-40B4-BE49-F238E27FC236}">
                <a16:creationId xmlns:a16="http://schemas.microsoft.com/office/drawing/2014/main" id="{3DC8E4EC-3BFE-239B-152A-6A4F29A183D0}"/>
              </a:ext>
            </a:extLst>
          </p:cNvPr>
          <p:cNvPicPr>
            <a:picLocks noChangeAspect="1"/>
          </p:cNvPicPr>
          <p:nvPr/>
        </p:nvPicPr>
        <p:blipFill>
          <a:blip r:embed="rId10"/>
          <a:srcRect t="19708" b="19708"/>
          <a:stretch/>
        </p:blipFill>
        <p:spPr>
          <a:xfrm>
            <a:off x="6463531" y="1054049"/>
            <a:ext cx="1925403" cy="20023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00371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AB8A3-648B-CD31-7410-8C1F24ABEF94}"/>
            </a:ext>
          </a:extLst>
        </p:cNvPr>
        <p:cNvGrpSpPr/>
        <p:nvPr/>
      </p:nvGrpSpPr>
      <p:grpSpPr>
        <a:xfrm>
          <a:off x="0" y="0"/>
          <a:ext cx="0" cy="0"/>
          <a:chOff x="0" y="0"/>
          <a:chExt cx="0" cy="0"/>
        </a:xfrm>
      </p:grpSpPr>
      <p:sp>
        <p:nvSpPr>
          <p:cNvPr id="33" name="TextBox 32">
            <a:extLst>
              <a:ext uri="{FF2B5EF4-FFF2-40B4-BE49-F238E27FC236}">
                <a16:creationId xmlns:a16="http://schemas.microsoft.com/office/drawing/2014/main" id="{F87FFA8C-6081-66BD-5FF1-9E924752FBC9}"/>
              </a:ext>
            </a:extLst>
          </p:cNvPr>
          <p:cNvSpPr txBox="1"/>
          <p:nvPr/>
        </p:nvSpPr>
        <p:spPr>
          <a:xfrm>
            <a:off x="4724400" y="3200400"/>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endParaRPr lang="en-US" sz="1100">
              <a:solidFill>
                <a:srgbClr val="444444"/>
              </a:solidFill>
              <a:latin typeface="Calibri"/>
              <a:cs typeface="Arial"/>
            </a:endParaRPr>
          </a:p>
        </p:txBody>
      </p:sp>
      <p:sp>
        <p:nvSpPr>
          <p:cNvPr id="35" name="TextBox 34">
            <a:extLst>
              <a:ext uri="{FF2B5EF4-FFF2-40B4-BE49-F238E27FC236}">
                <a16:creationId xmlns:a16="http://schemas.microsoft.com/office/drawing/2014/main" id="{EDE3D9DB-62B4-90B6-894B-2B89E354EB4B}"/>
              </a:ext>
            </a:extLst>
          </p:cNvPr>
          <p:cNvSpPr txBox="1"/>
          <p:nvPr/>
        </p:nvSpPr>
        <p:spPr>
          <a:xfrm>
            <a:off x="295781" y="332796"/>
            <a:ext cx="11901078" cy="1077218"/>
          </a:xfrm>
          <a:prstGeom prst="rect">
            <a:avLst/>
          </a:prstGeom>
          <a:noFill/>
        </p:spPr>
        <p:txBody>
          <a:bodyPr wrap="square" lIns="91440" tIns="45720" rIns="91440" bIns="45720" rtlCol="0" anchor="t">
            <a:spAutoFit/>
          </a:bodyPr>
          <a:lstStyle/>
          <a:p>
            <a:r>
              <a:rPr lang="en-US" sz="3200" b="1">
                <a:latin typeface="Calibri"/>
                <a:cs typeface="Calibri"/>
              </a:rPr>
              <a:t>WORK BREAKDOWN STRUCTURE</a:t>
            </a:r>
            <a:endParaRPr lang="en-US" sz="3200">
              <a:latin typeface="Calibri"/>
              <a:cs typeface="Calibri"/>
            </a:endParaRPr>
          </a:p>
          <a:p>
            <a:endParaRPr lang="en-US" sz="3200" b="1">
              <a:latin typeface="Calibri"/>
              <a:cs typeface="Calibri"/>
            </a:endParaRPr>
          </a:p>
        </p:txBody>
      </p:sp>
      <p:pic>
        <p:nvPicPr>
          <p:cNvPr id="37" name="Picture 36" descr="A diagram of a mobile application&#10;&#10;Description automatically generated">
            <a:extLst>
              <a:ext uri="{FF2B5EF4-FFF2-40B4-BE49-F238E27FC236}">
                <a16:creationId xmlns:a16="http://schemas.microsoft.com/office/drawing/2014/main" id="{03DE1EB0-763A-FAA0-20ED-E26DCAF8A680}"/>
              </a:ext>
            </a:extLst>
          </p:cNvPr>
          <p:cNvPicPr>
            <a:picLocks noChangeAspect="1"/>
          </p:cNvPicPr>
          <p:nvPr/>
        </p:nvPicPr>
        <p:blipFill>
          <a:blip r:embed="rId2"/>
          <a:srcRect t="-881" b="267"/>
          <a:stretch/>
        </p:blipFill>
        <p:spPr>
          <a:xfrm>
            <a:off x="504825" y="871947"/>
            <a:ext cx="11182317" cy="5405046"/>
          </a:xfrm>
          <a:prstGeom prst="rect">
            <a:avLst/>
          </a:prstGeom>
        </p:spPr>
      </p:pic>
      <p:sp>
        <p:nvSpPr>
          <p:cNvPr id="39" name="Rectangle 38">
            <a:extLst>
              <a:ext uri="{FF2B5EF4-FFF2-40B4-BE49-F238E27FC236}">
                <a16:creationId xmlns:a16="http://schemas.microsoft.com/office/drawing/2014/main" id="{20966A4F-C218-6EA0-482B-F4487394B61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IT21008764</a:t>
            </a:r>
            <a:r>
              <a:rPr lang="en-US" sz="1800">
                <a:solidFill>
                  <a:schemeClr val="tx1"/>
                </a:solidFill>
              </a:rPr>
              <a:t>  |  </a:t>
            </a:r>
            <a:r>
              <a:rPr lang="en-US" err="1">
                <a:solidFill>
                  <a:schemeClr val="tx1"/>
                </a:solidFill>
              </a:rPr>
              <a:t>Hansamal</a:t>
            </a:r>
            <a:r>
              <a:rPr lang="en-US">
                <a:solidFill>
                  <a:schemeClr val="tx1"/>
                </a:solidFill>
              </a:rPr>
              <a:t> GPS </a:t>
            </a:r>
            <a:endParaRPr lang="en-US" sz="1800" b="0">
              <a:solidFill>
                <a:schemeClr val="tx1"/>
              </a:solidFill>
            </a:endParaRPr>
          </a:p>
        </p:txBody>
      </p:sp>
      <p:pic>
        <p:nvPicPr>
          <p:cNvPr id="41" name="Picture 40" descr="A logo with a gradient of purple and pink colors&#10;&#10;Description automatically generated">
            <a:extLst>
              <a:ext uri="{FF2B5EF4-FFF2-40B4-BE49-F238E27FC236}">
                <a16:creationId xmlns:a16="http://schemas.microsoft.com/office/drawing/2014/main" id="{78C05790-A4AD-D50A-CF7D-8B850A6B5259}"/>
              </a:ext>
            </a:extLst>
          </p:cNvPr>
          <p:cNvPicPr>
            <a:picLocks/>
          </p:cNvPicPr>
          <p:nvPr/>
        </p:nvPicPr>
        <p:blipFill>
          <a:blip r:embed="rId3"/>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9200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5171437-26F7-8946-5F3F-0806504B9B99}"/>
              </a:ext>
            </a:extLst>
          </p:cNvPr>
          <p:cNvSpPr txBox="1">
            <a:spLocks/>
          </p:cNvSpPr>
          <p:nvPr/>
        </p:nvSpPr>
        <p:spPr>
          <a:xfrm>
            <a:off x="3571376" y="3423346"/>
            <a:ext cx="5558698" cy="563754"/>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1800" b="1">
                <a:solidFill>
                  <a:schemeClr val="tx1"/>
                </a:solidFill>
              </a:rPr>
              <a:t>BSc (</a:t>
            </a:r>
            <a:r>
              <a:rPr lang="en-US" sz="1800" b="1">
                <a:solidFill>
                  <a:schemeClr val="tx1"/>
                </a:solidFill>
                <a:latin typeface="+mj-lt"/>
              </a:rPr>
              <a:t>Hons</a:t>
            </a:r>
            <a:r>
              <a:rPr lang="en-US" sz="1800" b="1">
                <a:solidFill>
                  <a:schemeClr val="tx1"/>
                </a:solidFill>
              </a:rPr>
              <a:t>) Degree in Information </a:t>
            </a:r>
            <a:r>
              <a:rPr lang="en-US" sz="1800" b="1">
                <a:solidFill>
                  <a:schemeClr val="tx1"/>
                </a:solidFill>
                <a:latin typeface="+mj-lt"/>
              </a:rPr>
              <a:t>Technology</a:t>
            </a:r>
            <a:endParaRPr lang="en-US" sz="1800" b="1">
              <a:solidFill>
                <a:schemeClr val="tx1"/>
              </a:solidFill>
              <a:ea typeface="Cambria"/>
            </a:endParaRPr>
          </a:p>
        </p:txBody>
      </p:sp>
      <p:sp>
        <p:nvSpPr>
          <p:cNvPr id="9" name="TextBox 8">
            <a:extLst>
              <a:ext uri="{FF2B5EF4-FFF2-40B4-BE49-F238E27FC236}">
                <a16:creationId xmlns:a16="http://schemas.microsoft.com/office/drawing/2014/main" id="{F95B5DAE-A206-2BCA-5912-AEF9EDD5B391}"/>
              </a:ext>
            </a:extLst>
          </p:cNvPr>
          <p:cNvSpPr txBox="1"/>
          <p:nvPr/>
        </p:nvSpPr>
        <p:spPr>
          <a:xfrm>
            <a:off x="1201166" y="4282541"/>
            <a:ext cx="10074698" cy="584775"/>
          </a:xfrm>
          <a:prstGeom prst="rect">
            <a:avLst/>
          </a:prstGeom>
          <a:noFill/>
        </p:spPr>
        <p:txBody>
          <a:bodyPr wrap="square" lIns="91440" tIns="45720" rIns="91440" bIns="45720" rtlCol="0" anchor="t">
            <a:spAutoFit/>
          </a:bodyPr>
          <a:lstStyle/>
          <a:p>
            <a:pPr algn="ctr"/>
            <a:r>
              <a:rPr lang="en-US" sz="3200" b="1">
                <a:solidFill>
                  <a:srgbClr val="A34174"/>
                </a:solidFill>
                <a:latin typeface="+mj-lt"/>
              </a:rPr>
              <a:t>Identify Letters Jumbling Dyslexia (Surface Dyslexia)</a:t>
            </a:r>
            <a:r>
              <a:rPr lang="en-US" sz="3200" b="1">
                <a:solidFill>
                  <a:srgbClr val="7030A0"/>
                </a:solidFill>
                <a:latin typeface="+mj-lt"/>
              </a:rPr>
              <a:t> </a:t>
            </a:r>
            <a:endParaRPr lang="en-US" sz="3200" b="1">
              <a:solidFill>
                <a:schemeClr val="accent6">
                  <a:lumMod val="49000"/>
                </a:schemeClr>
              </a:solidFill>
              <a:latin typeface="+mj-lt"/>
              <a:ea typeface="Calibri"/>
              <a:cs typeface="Calibri"/>
            </a:endParaRPr>
          </a:p>
        </p:txBody>
      </p:sp>
      <p:sp>
        <p:nvSpPr>
          <p:cNvPr id="10" name="TextBox 9">
            <a:extLst>
              <a:ext uri="{FF2B5EF4-FFF2-40B4-BE49-F238E27FC236}">
                <a16:creationId xmlns:a16="http://schemas.microsoft.com/office/drawing/2014/main" id="{4BE91E15-7085-00C2-04F2-09307E5CC08E}"/>
              </a:ext>
            </a:extLst>
          </p:cNvPr>
          <p:cNvSpPr txBox="1"/>
          <p:nvPr/>
        </p:nvSpPr>
        <p:spPr>
          <a:xfrm>
            <a:off x="3128120" y="2963853"/>
            <a:ext cx="5833833" cy="615553"/>
          </a:xfrm>
          <a:prstGeom prst="rect">
            <a:avLst/>
          </a:prstGeom>
          <a:noFill/>
        </p:spPr>
        <p:txBody>
          <a:bodyPr wrap="square" lIns="91440" tIns="45720" rIns="91440" bIns="45720" rtlCol="0" anchor="t">
            <a:spAutoFit/>
          </a:bodyPr>
          <a:lstStyle/>
          <a:p>
            <a:r>
              <a:rPr lang="en-US" sz="3400" b="1">
                <a:latin typeface="Calibri"/>
                <a:cs typeface="Calibri"/>
              </a:rPr>
              <a:t>IT21008764 | G.P.S HANSAMAL</a:t>
            </a:r>
          </a:p>
        </p:txBody>
      </p:sp>
      <p:sp>
        <p:nvSpPr>
          <p:cNvPr id="5" name="Rectangle 4">
            <a:extLst>
              <a:ext uri="{FF2B5EF4-FFF2-40B4-BE49-F238E27FC236}">
                <a16:creationId xmlns:a16="http://schemas.microsoft.com/office/drawing/2014/main" id="{44454D0F-4063-60DA-8C21-3DCF5E495E1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IT21008764</a:t>
            </a:r>
            <a:r>
              <a:rPr lang="en-US" sz="1800">
                <a:solidFill>
                  <a:schemeClr val="tx1"/>
                </a:solidFill>
              </a:rPr>
              <a:t> | </a:t>
            </a:r>
            <a:r>
              <a:rPr lang="en-US" err="1">
                <a:solidFill>
                  <a:schemeClr val="tx1"/>
                </a:solidFill>
              </a:rPr>
              <a:t>Hansamal</a:t>
            </a:r>
            <a:r>
              <a:rPr lang="en-US">
                <a:solidFill>
                  <a:schemeClr val="tx1"/>
                </a:solidFill>
              </a:rPr>
              <a:t> GPS </a:t>
            </a:r>
          </a:p>
        </p:txBody>
      </p:sp>
      <p:pic>
        <p:nvPicPr>
          <p:cNvPr id="7" name="Picture 6" descr="A logo with a gradient of purple and pink colors&#10;&#10;Description automatically generated">
            <a:extLst>
              <a:ext uri="{FF2B5EF4-FFF2-40B4-BE49-F238E27FC236}">
                <a16:creationId xmlns:a16="http://schemas.microsoft.com/office/drawing/2014/main" id="{A88AB841-4CB2-2F9E-BC96-662BEF8DE2E2}"/>
              </a:ext>
            </a:extLst>
          </p:cNvPr>
          <p:cNvPicPr>
            <a:picLocks/>
          </p:cNvPicPr>
          <p:nvPr/>
        </p:nvPicPr>
        <p:blipFill>
          <a:blip r:embed="rId2"/>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A person in a blue shirt&#10;&#10;Description automatically generated">
            <a:extLst>
              <a:ext uri="{FF2B5EF4-FFF2-40B4-BE49-F238E27FC236}">
                <a16:creationId xmlns:a16="http://schemas.microsoft.com/office/drawing/2014/main" id="{7D5280EC-A92D-0752-D68B-CB9D4F9CA460}"/>
              </a:ext>
            </a:extLst>
          </p:cNvPr>
          <p:cNvPicPr>
            <a:picLocks noChangeAspect="1"/>
          </p:cNvPicPr>
          <p:nvPr/>
        </p:nvPicPr>
        <p:blipFill>
          <a:blip r:embed="rId3"/>
          <a:stretch>
            <a:fillRect/>
          </a:stretch>
        </p:blipFill>
        <p:spPr>
          <a:xfrm>
            <a:off x="4848445" y="497719"/>
            <a:ext cx="2382735" cy="23463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8140999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A05CE-4347-6D45-FC5B-870CFEC9910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08F9749-F0F6-58DE-B0EA-103122AA1E0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IT21008764</a:t>
            </a:r>
            <a:r>
              <a:rPr lang="en-US" sz="1800">
                <a:solidFill>
                  <a:schemeClr val="tx1"/>
                </a:solidFill>
              </a:rPr>
              <a:t> | </a:t>
            </a:r>
            <a:r>
              <a:rPr lang="en-US" err="1">
                <a:solidFill>
                  <a:schemeClr val="tx1"/>
                </a:solidFill>
              </a:rPr>
              <a:t>Hansamal</a:t>
            </a:r>
            <a:r>
              <a:rPr lang="en-US">
                <a:solidFill>
                  <a:schemeClr val="tx1"/>
                </a:solidFill>
              </a:rPr>
              <a:t> GPS </a:t>
            </a:r>
          </a:p>
        </p:txBody>
      </p:sp>
      <p:sp>
        <p:nvSpPr>
          <p:cNvPr id="14" name="TextBox 13">
            <a:extLst>
              <a:ext uri="{FF2B5EF4-FFF2-40B4-BE49-F238E27FC236}">
                <a16:creationId xmlns:a16="http://schemas.microsoft.com/office/drawing/2014/main" id="{6A89B648-F77E-9CAD-F86B-F1E33ECE0175}"/>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Calibri"/>
                <a:cs typeface="Calibri"/>
              </a:rPr>
              <a:t>BACKGROUND</a:t>
            </a:r>
          </a:p>
        </p:txBody>
      </p:sp>
      <p:pic>
        <p:nvPicPr>
          <p:cNvPr id="5" name="Picture 4" descr="A logo with a gradient of purple and pink colors&#10;&#10;Description automatically generated">
            <a:extLst>
              <a:ext uri="{FF2B5EF4-FFF2-40B4-BE49-F238E27FC236}">
                <a16:creationId xmlns:a16="http://schemas.microsoft.com/office/drawing/2014/main" id="{00E109E6-DD15-8D17-AFC4-C5D923D0D910}"/>
              </a:ext>
            </a:extLst>
          </p:cNvPr>
          <p:cNvPicPr>
            <a:picLocks/>
          </p:cNvPicPr>
          <p:nvPr/>
        </p:nvPicPr>
        <p:blipFill>
          <a:blip r:embed="rId2"/>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4" name="Content Placeholder 2">
            <a:extLst>
              <a:ext uri="{FF2B5EF4-FFF2-40B4-BE49-F238E27FC236}">
                <a16:creationId xmlns:a16="http://schemas.microsoft.com/office/drawing/2014/main" id="{B7AAF438-4676-396B-E39B-343312794AC2}"/>
              </a:ext>
            </a:extLst>
          </p:cNvPr>
          <p:cNvSpPr>
            <a:spLocks noGrp="1"/>
          </p:cNvSpPr>
          <p:nvPr>
            <p:ph idx="1"/>
          </p:nvPr>
        </p:nvSpPr>
        <p:spPr>
          <a:xfrm>
            <a:off x="304800" y="1718094"/>
            <a:ext cx="7298906" cy="5224732"/>
          </a:xfrm>
        </p:spPr>
        <p:txBody>
          <a:bodyPr vert="horz" lIns="91440" tIns="45720" rIns="91440" bIns="45720" rtlCol="0" anchor="t">
            <a:normAutofit/>
          </a:bodyPr>
          <a:lstStyle/>
          <a:p>
            <a:pPr marL="0" indent="0">
              <a:buNone/>
            </a:pPr>
            <a:r>
              <a:rPr lang="en-US" sz="2000" b="1">
                <a:ea typeface="+mn-lt"/>
                <a:cs typeface="+mn-lt"/>
              </a:rPr>
              <a:t>Definition:</a:t>
            </a:r>
            <a:endParaRPr lang="en-US" sz="2000">
              <a:ea typeface="+mn-lt"/>
              <a:cs typeface="+mn-lt"/>
            </a:endParaRPr>
          </a:p>
          <a:p>
            <a:pPr marL="0" indent="0">
              <a:buNone/>
            </a:pPr>
            <a:r>
              <a:rPr lang="en-US" sz="2000">
                <a:ea typeface="+mn-lt"/>
                <a:cs typeface="+mn-lt"/>
              </a:rPr>
              <a:t>Letters Jumbling Dyslexia is a type of dyslexia characterized by difficulties in recognizing </a:t>
            </a:r>
            <a:r>
              <a:rPr lang="en-US" sz="2000" b="1">
                <a:ea typeface="+mn-lt"/>
                <a:cs typeface="+mn-lt"/>
              </a:rPr>
              <a:t>atomic level of letters</a:t>
            </a:r>
            <a:r>
              <a:rPr lang="en-US" sz="2000">
                <a:ea typeface="+mn-lt"/>
                <a:cs typeface="+mn-lt"/>
              </a:rPr>
              <a:t>.</a:t>
            </a:r>
          </a:p>
          <a:p>
            <a:pPr marL="0" indent="0">
              <a:buNone/>
            </a:pPr>
            <a:endParaRPr lang="en-US" sz="2000">
              <a:ea typeface="+mn-lt"/>
              <a:cs typeface="+mn-lt"/>
            </a:endParaRPr>
          </a:p>
          <a:p>
            <a:pPr marL="0" indent="0">
              <a:buNone/>
            </a:pPr>
            <a:r>
              <a:rPr lang="en-US" sz="2000" b="1">
                <a:ea typeface="+mn-lt"/>
                <a:cs typeface="+mn-lt"/>
              </a:rPr>
              <a:t>Challenges:</a:t>
            </a:r>
            <a:endParaRPr lang="en-US" sz="2000">
              <a:ea typeface="Cambria"/>
            </a:endParaRPr>
          </a:p>
          <a:p>
            <a:pPr marL="0" indent="0">
              <a:buNone/>
            </a:pPr>
            <a:r>
              <a:rPr lang="en-US" sz="2000">
                <a:ea typeface="+mn-lt"/>
                <a:cs typeface="+mn-lt"/>
              </a:rPr>
              <a:t>Significantly impacts a child's ability to read, write, and understand letters accurately.</a:t>
            </a:r>
            <a:endParaRPr lang="en-US" sz="2000">
              <a:ea typeface="Cambria"/>
            </a:endParaRPr>
          </a:p>
          <a:p>
            <a:pPr marL="0" indent="0">
              <a:buNone/>
            </a:pPr>
            <a:endParaRPr lang="en-US" sz="2000">
              <a:ea typeface="+mn-lt"/>
              <a:cs typeface="+mn-lt"/>
            </a:endParaRPr>
          </a:p>
          <a:p>
            <a:pPr marL="0" indent="0">
              <a:buNone/>
            </a:pPr>
            <a:r>
              <a:rPr lang="en-US" sz="2000" b="1">
                <a:ea typeface="+mn-lt"/>
                <a:cs typeface="+mn-lt"/>
              </a:rPr>
              <a:t>Impact:</a:t>
            </a:r>
            <a:endParaRPr lang="en-US" sz="2000">
              <a:ea typeface="Cambria"/>
            </a:endParaRPr>
          </a:p>
          <a:p>
            <a:pPr marL="0" indent="0">
              <a:buNone/>
            </a:pPr>
            <a:r>
              <a:rPr lang="en-US" sz="2000">
                <a:ea typeface="+mn-lt"/>
                <a:cs typeface="+mn-lt"/>
              </a:rPr>
              <a:t>Early detection and targeted intervention are crucial for mitigating the adverse effects on academic performance and self-esteem.</a:t>
            </a:r>
            <a:endParaRPr lang="en-US" sz="2000">
              <a:ea typeface="Cambria"/>
            </a:endParaRPr>
          </a:p>
          <a:p>
            <a:endParaRPr lang="en-US" sz="3600">
              <a:ea typeface="Cambria"/>
            </a:endParaRPr>
          </a:p>
        </p:txBody>
      </p:sp>
      <p:pic>
        <p:nvPicPr>
          <p:cNvPr id="26" name="Picture 25" descr="Little boy having fun and playing wooden toy drum | Royalty free photo ...">
            <a:extLst>
              <a:ext uri="{FF2B5EF4-FFF2-40B4-BE49-F238E27FC236}">
                <a16:creationId xmlns:a16="http://schemas.microsoft.com/office/drawing/2014/main" id="{1BD1975C-B785-20E2-2526-FD2A55977B1C}"/>
              </a:ext>
            </a:extLst>
          </p:cNvPr>
          <p:cNvPicPr>
            <a:picLocks noChangeAspect="1"/>
          </p:cNvPicPr>
          <p:nvPr/>
        </p:nvPicPr>
        <p:blipFill>
          <a:blip r:embed="rId3"/>
          <a:stretch>
            <a:fillRect/>
          </a:stretch>
        </p:blipFill>
        <p:spPr>
          <a:xfrm>
            <a:off x="8303897" y="1377271"/>
            <a:ext cx="3582122" cy="27985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Rectangle: Rounded Corners 29">
            <a:extLst>
              <a:ext uri="{FF2B5EF4-FFF2-40B4-BE49-F238E27FC236}">
                <a16:creationId xmlns:a16="http://schemas.microsoft.com/office/drawing/2014/main" id="{1B2D4B9D-3519-5F9C-E699-7CA7F1ECDFDA}"/>
              </a:ext>
            </a:extLst>
          </p:cNvPr>
          <p:cNvSpPr/>
          <p:nvPr/>
        </p:nvSpPr>
        <p:spPr>
          <a:xfrm>
            <a:off x="156509" y="1489455"/>
            <a:ext cx="7442882" cy="4627933"/>
          </a:xfrm>
          <a:prstGeom prst="roundRect">
            <a:avLst/>
          </a:prstGeom>
          <a:noFill/>
          <a:ln>
            <a:solidFill>
              <a:srgbClr val="C8AFDB"/>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colorful letters on a blue background&#10;&#10;Description automatically generated">
            <a:extLst>
              <a:ext uri="{FF2B5EF4-FFF2-40B4-BE49-F238E27FC236}">
                <a16:creationId xmlns:a16="http://schemas.microsoft.com/office/drawing/2014/main" id="{4DF3BE0F-F630-6852-46B8-63EE71330D1C}"/>
              </a:ext>
            </a:extLst>
          </p:cNvPr>
          <p:cNvPicPr>
            <a:picLocks noChangeAspect="1"/>
          </p:cNvPicPr>
          <p:nvPr/>
        </p:nvPicPr>
        <p:blipFill>
          <a:blip r:embed="rId4"/>
          <a:srcRect l="19951" t="26073" r="25061" b="9901"/>
          <a:stretch/>
        </p:blipFill>
        <p:spPr>
          <a:xfrm>
            <a:off x="7709341" y="3676055"/>
            <a:ext cx="3008796" cy="2675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screenshot of a computer&#10;&#10;Description automatically generated">
            <a:extLst>
              <a:ext uri="{FF2B5EF4-FFF2-40B4-BE49-F238E27FC236}">
                <a16:creationId xmlns:a16="http://schemas.microsoft.com/office/drawing/2014/main" id="{4D43EC25-169D-E6F5-A011-CA6D82BA11E5}"/>
              </a:ext>
            </a:extLst>
          </p:cNvPr>
          <p:cNvPicPr>
            <a:picLocks noChangeAspect="1"/>
          </p:cNvPicPr>
          <p:nvPr/>
        </p:nvPicPr>
        <p:blipFill>
          <a:blip r:embed="rId5"/>
          <a:srcRect l="4529" t="1255" r="-5298" b="77786"/>
          <a:stretch/>
        </p:blipFill>
        <p:spPr>
          <a:xfrm>
            <a:off x="3048000" y="625350"/>
            <a:ext cx="4146426" cy="862399"/>
          </a:xfrm>
          <a:prstGeom prst="rect">
            <a:avLst/>
          </a:prstGeom>
        </p:spPr>
      </p:pic>
    </p:spTree>
    <p:extLst>
      <p:ext uri="{BB962C8B-B14F-4D97-AF65-F5344CB8AC3E}">
        <p14:creationId xmlns:p14="http://schemas.microsoft.com/office/powerpoint/2010/main" val="400810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74531-37A5-1991-4869-A99850AA69D3}"/>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51567B10-DA6D-CE44-A41E-06BB0EA192C3}"/>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Calibri"/>
                <a:cs typeface="Calibri"/>
              </a:rPr>
              <a:t>OBJECTIVES </a:t>
            </a:r>
          </a:p>
        </p:txBody>
      </p:sp>
      <p:sp>
        <p:nvSpPr>
          <p:cNvPr id="20" name="Rectangle 19">
            <a:extLst>
              <a:ext uri="{FF2B5EF4-FFF2-40B4-BE49-F238E27FC236}">
                <a16:creationId xmlns:a16="http://schemas.microsoft.com/office/drawing/2014/main" id="{DB112966-6EBE-A900-14C9-BB830D52264F}"/>
              </a:ext>
            </a:extLst>
          </p:cNvPr>
          <p:cNvSpPr/>
          <p:nvPr/>
        </p:nvSpPr>
        <p:spPr>
          <a:xfrm>
            <a:off x="410504" y="1310646"/>
            <a:ext cx="5683333" cy="1854938"/>
          </a:xfrm>
          <a:prstGeom prst="rect">
            <a:avLst/>
          </a:prstGeom>
          <a:solidFill>
            <a:srgbClr val="9B64C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rtl="0"/>
            <a:r>
              <a:rPr lang="en-US" sz="3000" b="1" baseline="0">
                <a:latin typeface="Cambria"/>
                <a:ea typeface="Segoe UI"/>
                <a:cs typeface="Segoe UI"/>
              </a:rPr>
              <a:t>Specific Objective​</a:t>
            </a:r>
            <a:r>
              <a:rPr lang="en-US" sz="3000" b="1">
                <a:latin typeface="Cambria"/>
                <a:ea typeface="Segoe UI"/>
                <a:cs typeface="Segoe UI"/>
              </a:rPr>
              <a:t>​</a:t>
            </a:r>
          </a:p>
          <a:p>
            <a:pPr marL="342900" indent="-342900">
              <a:buFont typeface="Arial"/>
              <a:buChar char="•"/>
            </a:pPr>
            <a:r>
              <a:rPr lang="en-US" sz="2400" baseline="0">
                <a:latin typeface="Cambria"/>
                <a:ea typeface="Segoe UI"/>
                <a:cs typeface="Segoe UI"/>
              </a:rPr>
              <a:t>To identify the risk of </a:t>
            </a:r>
            <a:r>
              <a:rPr lang="en-US" sz="2400">
                <a:latin typeface="Cambria"/>
                <a:ea typeface="Segoe UI"/>
                <a:cs typeface="Segoe UI"/>
              </a:rPr>
              <a:t>Letters Jumbling dyslexia </a:t>
            </a:r>
            <a:r>
              <a:rPr lang="en-US" sz="2400" baseline="0">
                <a:latin typeface="Cambria"/>
                <a:ea typeface="Segoe UI"/>
                <a:cs typeface="Segoe UI"/>
              </a:rPr>
              <a:t>and develop interactive activities to eliminate the risk.​</a:t>
            </a:r>
            <a:r>
              <a:rPr lang="en-US" sz="2400">
                <a:latin typeface="Cambria"/>
                <a:ea typeface="Segoe UI"/>
                <a:cs typeface="Segoe UI"/>
              </a:rPr>
              <a:t>​</a:t>
            </a:r>
            <a:endParaRPr lang="en-US" sz="2400">
              <a:ea typeface="Cambria"/>
            </a:endParaRPr>
          </a:p>
        </p:txBody>
      </p:sp>
      <p:sp>
        <p:nvSpPr>
          <p:cNvPr id="24" name="Rectangle 23">
            <a:extLst>
              <a:ext uri="{FF2B5EF4-FFF2-40B4-BE49-F238E27FC236}">
                <a16:creationId xmlns:a16="http://schemas.microsoft.com/office/drawing/2014/main" id="{44CCC406-18E6-90CE-C8C8-0BC168EED1B6}"/>
              </a:ext>
            </a:extLst>
          </p:cNvPr>
          <p:cNvSpPr/>
          <p:nvPr/>
        </p:nvSpPr>
        <p:spPr>
          <a:xfrm>
            <a:off x="4163626" y="3431891"/>
            <a:ext cx="6557294" cy="2205046"/>
          </a:xfrm>
          <a:prstGeom prst="rect">
            <a:avLst/>
          </a:prstGeom>
          <a:solidFill>
            <a:srgbClr val="C8AFDB"/>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3000" b="1">
              <a:solidFill>
                <a:srgbClr val="000000"/>
              </a:solidFill>
              <a:ea typeface="Cambria"/>
            </a:endParaRPr>
          </a:p>
          <a:p>
            <a:r>
              <a:rPr lang="en-US" sz="3000" b="1">
                <a:solidFill>
                  <a:srgbClr val="000000"/>
                </a:solidFill>
                <a:ea typeface="Cambria"/>
              </a:rPr>
              <a:t>Sub Objectives </a:t>
            </a:r>
            <a:endParaRPr lang="en-US">
              <a:ea typeface="Cambria"/>
            </a:endParaRPr>
          </a:p>
          <a:p>
            <a:pPr marL="228600" indent="-228600">
              <a:buFont typeface="Arial"/>
              <a:buChar char="•"/>
            </a:pPr>
            <a:r>
              <a:rPr lang="en-US" sz="2400">
                <a:solidFill>
                  <a:srgbClr val="000000"/>
                </a:solidFill>
                <a:ea typeface="Cambria"/>
              </a:rPr>
              <a:t>To identify the risk of Develop interactive activities to eliminate the risk of each type. </a:t>
            </a:r>
          </a:p>
          <a:p>
            <a:pPr marL="228600" indent="-228600">
              <a:buFont typeface="Arial"/>
              <a:buChar char="•"/>
            </a:pPr>
            <a:r>
              <a:rPr lang="en-US" sz="2400">
                <a:solidFill>
                  <a:srgbClr val="000000"/>
                </a:solidFill>
                <a:ea typeface="Cambria"/>
              </a:rPr>
              <a:t>Generate reports for parents and keep track of progress. </a:t>
            </a:r>
          </a:p>
          <a:p>
            <a:pPr algn="ctr"/>
            <a:endParaRPr lang="en-US">
              <a:ea typeface="Cambria"/>
            </a:endParaRPr>
          </a:p>
        </p:txBody>
      </p:sp>
      <p:sp>
        <p:nvSpPr>
          <p:cNvPr id="3" name="Rectangle 2">
            <a:extLst>
              <a:ext uri="{FF2B5EF4-FFF2-40B4-BE49-F238E27FC236}">
                <a16:creationId xmlns:a16="http://schemas.microsoft.com/office/drawing/2014/main" id="{5680BBAD-0C71-533C-D02A-6DF454F4405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IT21008764</a:t>
            </a:r>
            <a:r>
              <a:rPr lang="en-US" sz="1800">
                <a:solidFill>
                  <a:schemeClr val="tx1"/>
                </a:solidFill>
              </a:rPr>
              <a:t> | </a:t>
            </a:r>
            <a:r>
              <a:rPr lang="en-US" err="1">
                <a:solidFill>
                  <a:schemeClr val="tx1"/>
                </a:solidFill>
              </a:rPr>
              <a:t>Hansamal</a:t>
            </a:r>
            <a:r>
              <a:rPr lang="en-US">
                <a:solidFill>
                  <a:schemeClr val="tx1"/>
                </a:solidFill>
              </a:rPr>
              <a:t> GPS </a:t>
            </a:r>
          </a:p>
        </p:txBody>
      </p:sp>
      <p:pic>
        <p:nvPicPr>
          <p:cNvPr id="6" name="Picture 5" descr="A logo with a gradient of purple and pink colors&#10;&#10;Description automatically generated">
            <a:extLst>
              <a:ext uri="{FF2B5EF4-FFF2-40B4-BE49-F238E27FC236}">
                <a16:creationId xmlns:a16="http://schemas.microsoft.com/office/drawing/2014/main" id="{A0A1E4FF-EE43-B76E-0869-B5AE8450DE51}"/>
              </a:ext>
            </a:extLst>
          </p:cNvPr>
          <p:cNvPicPr>
            <a:picLocks/>
          </p:cNvPicPr>
          <p:nvPr/>
        </p:nvPicPr>
        <p:blipFill>
          <a:blip r:embed="rId2"/>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19197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3E2241C-9A67-7086-9F19-CCFDC27C091E}"/>
              </a:ext>
            </a:extLst>
          </p:cNvPr>
          <p:cNvSpPr>
            <a:spLocks noGrp="1"/>
          </p:cNvSpPr>
          <p:nvPr>
            <p:ph type="title"/>
          </p:nvPr>
        </p:nvSpPr>
        <p:spPr>
          <a:xfrm>
            <a:off x="304800" y="304800"/>
            <a:ext cx="11684000" cy="792162"/>
          </a:xfrm>
        </p:spPr>
        <p:txBody>
          <a:bodyPr/>
          <a:lstStyle/>
          <a:p>
            <a:pPr algn="l"/>
            <a:r>
              <a:rPr lang="en-US" sz="3200" b="1">
                <a:latin typeface="Calibri"/>
                <a:ea typeface="Calibri"/>
                <a:cs typeface="Calibri"/>
              </a:rPr>
              <a:t>COMPONENT DIAGRAM</a:t>
            </a:r>
            <a:endParaRPr lang="en-US"/>
          </a:p>
        </p:txBody>
      </p:sp>
      <p:pic>
        <p:nvPicPr>
          <p:cNvPr id="4" name="Content Placeholder 3" descr="A diagram of a dyslexia&#10;&#10;AI-generated content may be incorrect.">
            <a:extLst>
              <a:ext uri="{FF2B5EF4-FFF2-40B4-BE49-F238E27FC236}">
                <a16:creationId xmlns:a16="http://schemas.microsoft.com/office/drawing/2014/main" id="{9A678D7C-8DAB-F8B3-63E3-1F3C932E015B}"/>
              </a:ext>
            </a:extLst>
          </p:cNvPr>
          <p:cNvPicPr>
            <a:picLocks noGrp="1" noChangeAspect="1"/>
          </p:cNvPicPr>
          <p:nvPr>
            <p:ph idx="1"/>
          </p:nvPr>
        </p:nvPicPr>
        <p:blipFill>
          <a:blip r:embed="rId2"/>
          <a:stretch>
            <a:fillRect/>
          </a:stretch>
        </p:blipFill>
        <p:spPr>
          <a:xfrm>
            <a:off x="1718083" y="1143000"/>
            <a:ext cx="8857433" cy="5181600"/>
          </a:xfrm>
          <a:noFill/>
        </p:spPr>
      </p:pic>
    </p:spTree>
    <p:extLst>
      <p:ext uri="{BB962C8B-B14F-4D97-AF65-F5344CB8AC3E}">
        <p14:creationId xmlns:p14="http://schemas.microsoft.com/office/powerpoint/2010/main" val="182329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56D8C45-1A66-FFB6-1BDE-EF45FAE6E54F}"/>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Calibri"/>
                <a:cs typeface="Calibri"/>
              </a:rPr>
              <a:t>FUNCTIONAL REQUIREMENTS</a:t>
            </a:r>
          </a:p>
        </p:txBody>
      </p:sp>
      <p:sp>
        <p:nvSpPr>
          <p:cNvPr id="9" name="Rectangle 8">
            <a:extLst>
              <a:ext uri="{FF2B5EF4-FFF2-40B4-BE49-F238E27FC236}">
                <a16:creationId xmlns:a16="http://schemas.microsoft.com/office/drawing/2014/main" id="{CA24E527-6316-BE10-7DA7-F5FCFC3FC09E}"/>
              </a:ext>
            </a:extLst>
          </p:cNvPr>
          <p:cNvSpPr/>
          <p:nvPr/>
        </p:nvSpPr>
        <p:spPr>
          <a:xfrm>
            <a:off x="459095" y="1305358"/>
            <a:ext cx="7514612" cy="818787"/>
          </a:xfrm>
          <a:prstGeom prst="rect">
            <a:avLst/>
          </a:prstGeom>
          <a:solidFill>
            <a:srgbClr val="A3417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a:buChar char="•"/>
            </a:pPr>
            <a:r>
              <a:rPr lang="en-US" sz="2800">
                <a:solidFill>
                  <a:schemeClr val="bg1"/>
                </a:solidFill>
                <a:latin typeface="Calibri"/>
              </a:rPr>
              <a:t>User Login and General IQ test</a:t>
            </a:r>
            <a:endParaRPr lang="en-US" sz="2800">
              <a:solidFill>
                <a:schemeClr val="bg1"/>
              </a:solidFill>
              <a:latin typeface="Calibri"/>
              <a:ea typeface="Cambria"/>
              <a:cs typeface="Calibri"/>
            </a:endParaRPr>
          </a:p>
        </p:txBody>
      </p:sp>
      <p:sp>
        <p:nvSpPr>
          <p:cNvPr id="11" name="Rectangle 10">
            <a:extLst>
              <a:ext uri="{FF2B5EF4-FFF2-40B4-BE49-F238E27FC236}">
                <a16:creationId xmlns:a16="http://schemas.microsoft.com/office/drawing/2014/main" id="{F61A1901-0C4B-BC94-464A-0DEF69A0A18C}"/>
              </a:ext>
            </a:extLst>
          </p:cNvPr>
          <p:cNvSpPr/>
          <p:nvPr/>
        </p:nvSpPr>
        <p:spPr>
          <a:xfrm>
            <a:off x="454257" y="4518919"/>
            <a:ext cx="7534890" cy="828214"/>
          </a:xfrm>
          <a:prstGeom prst="rect">
            <a:avLst/>
          </a:prstGeom>
          <a:solidFill>
            <a:schemeClr val="accent3">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a:buChar char="•"/>
            </a:pPr>
            <a:r>
              <a:rPr lang="en-US" sz="2800">
                <a:solidFill>
                  <a:schemeClr val="bg1"/>
                </a:solidFill>
                <a:latin typeface="Calibri"/>
              </a:rPr>
              <a:t>Providing Remedial activities for Dyslexia type</a:t>
            </a:r>
            <a:endParaRPr lang="en-US" sz="2800">
              <a:solidFill>
                <a:schemeClr val="bg1"/>
              </a:solidFill>
              <a:ea typeface="Cambria"/>
            </a:endParaRPr>
          </a:p>
        </p:txBody>
      </p:sp>
      <p:sp>
        <p:nvSpPr>
          <p:cNvPr id="13" name="Rectangle 12">
            <a:extLst>
              <a:ext uri="{FF2B5EF4-FFF2-40B4-BE49-F238E27FC236}">
                <a16:creationId xmlns:a16="http://schemas.microsoft.com/office/drawing/2014/main" id="{82CF8844-B7B2-CF59-9195-AE2DCDB2FD60}"/>
              </a:ext>
            </a:extLst>
          </p:cNvPr>
          <p:cNvSpPr/>
          <p:nvPr/>
        </p:nvSpPr>
        <p:spPr>
          <a:xfrm>
            <a:off x="449419" y="3433871"/>
            <a:ext cx="7523684" cy="820565"/>
          </a:xfrm>
          <a:prstGeom prst="rect">
            <a:avLst/>
          </a:prstGeom>
          <a:solidFill>
            <a:srgbClr val="9B64C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2800">
                <a:solidFill>
                  <a:schemeClr val="bg1"/>
                </a:solidFill>
                <a:latin typeface="Calibri"/>
              </a:rPr>
              <a:t>Screening for the risk of Dyslexia Type</a:t>
            </a:r>
            <a:endParaRPr lang="en-US" sz="2800">
              <a:solidFill>
                <a:schemeClr val="bg1"/>
              </a:solidFill>
              <a:ea typeface="Cambria"/>
            </a:endParaRPr>
          </a:p>
        </p:txBody>
      </p:sp>
      <p:sp>
        <p:nvSpPr>
          <p:cNvPr id="16" name="Rectangle 15">
            <a:extLst>
              <a:ext uri="{FF2B5EF4-FFF2-40B4-BE49-F238E27FC236}">
                <a16:creationId xmlns:a16="http://schemas.microsoft.com/office/drawing/2014/main" id="{0D2EF983-A25E-4DE6-A415-D6AA7166C746}"/>
              </a:ext>
            </a:extLst>
          </p:cNvPr>
          <p:cNvSpPr/>
          <p:nvPr/>
        </p:nvSpPr>
        <p:spPr>
          <a:xfrm>
            <a:off x="459094" y="2395352"/>
            <a:ext cx="7514612" cy="830882"/>
          </a:xfrm>
          <a:prstGeom prst="rect">
            <a:avLst/>
          </a:prstGeom>
          <a:solidFill>
            <a:srgbClr val="70674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a:buChar char="•"/>
            </a:pPr>
            <a:r>
              <a:rPr lang="en-US" sz="2800">
                <a:solidFill>
                  <a:schemeClr val="bg1"/>
                </a:solidFill>
                <a:latin typeface="Calibri"/>
                <a:ea typeface="Cambria"/>
                <a:cs typeface="Calibri"/>
              </a:rPr>
              <a:t>Set to IQ test results into an algorithm</a:t>
            </a:r>
          </a:p>
        </p:txBody>
      </p:sp>
      <p:sp>
        <p:nvSpPr>
          <p:cNvPr id="4" name="Rectangle 3">
            <a:extLst>
              <a:ext uri="{FF2B5EF4-FFF2-40B4-BE49-F238E27FC236}">
                <a16:creationId xmlns:a16="http://schemas.microsoft.com/office/drawing/2014/main" id="{235BFBC6-CAAA-81A3-7CDB-6E60273649C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IT21008764</a:t>
            </a:r>
            <a:r>
              <a:rPr lang="en-US" sz="1800">
                <a:solidFill>
                  <a:schemeClr val="tx1"/>
                </a:solidFill>
              </a:rPr>
              <a:t> | </a:t>
            </a:r>
            <a:r>
              <a:rPr lang="en-US" err="1">
                <a:solidFill>
                  <a:schemeClr val="tx1"/>
                </a:solidFill>
              </a:rPr>
              <a:t>Hansamal</a:t>
            </a:r>
            <a:r>
              <a:rPr lang="en-US">
                <a:solidFill>
                  <a:schemeClr val="tx1"/>
                </a:solidFill>
              </a:rPr>
              <a:t> GPS </a:t>
            </a:r>
          </a:p>
        </p:txBody>
      </p:sp>
      <p:pic>
        <p:nvPicPr>
          <p:cNvPr id="8" name="Picture 7" descr="A logo with a gradient of purple and pink colors&#10;&#10;Description automatically generated">
            <a:extLst>
              <a:ext uri="{FF2B5EF4-FFF2-40B4-BE49-F238E27FC236}">
                <a16:creationId xmlns:a16="http://schemas.microsoft.com/office/drawing/2014/main" id="{6A3E823B-C7D7-68EA-3D1B-17A31406A9A7}"/>
              </a:ext>
            </a:extLst>
          </p:cNvPr>
          <p:cNvPicPr>
            <a:picLocks/>
          </p:cNvPicPr>
          <p:nvPr/>
        </p:nvPicPr>
        <p:blipFill>
          <a:blip r:embed="rId2"/>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74274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40397-F2EB-7563-BB11-650DED0ECE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07A1FF-C593-D017-1629-170765459333}"/>
              </a:ext>
            </a:extLst>
          </p:cNvPr>
          <p:cNvSpPr>
            <a:spLocks noGrp="1"/>
          </p:cNvSpPr>
          <p:nvPr>
            <p:ph type="title"/>
          </p:nvPr>
        </p:nvSpPr>
        <p:spPr>
          <a:xfrm>
            <a:off x="-3649884" y="227635"/>
            <a:ext cx="11684000" cy="792162"/>
          </a:xfrm>
        </p:spPr>
        <p:txBody>
          <a:bodyPr>
            <a:normAutofit/>
          </a:bodyPr>
          <a:lstStyle/>
          <a:p>
            <a:r>
              <a:rPr lang="en-US" sz="4000" b="1">
                <a:latin typeface="Calibri"/>
                <a:ea typeface="Calibri"/>
              </a:rPr>
              <a:t>IMPLEMENTATION</a:t>
            </a:r>
          </a:p>
        </p:txBody>
      </p:sp>
      <p:pic>
        <p:nvPicPr>
          <p:cNvPr id="4" name="Content Placeholder 3" descr="A diagram of a cell phone&#10;&#10;AI-generated content may be incorrect.">
            <a:extLst>
              <a:ext uri="{FF2B5EF4-FFF2-40B4-BE49-F238E27FC236}">
                <a16:creationId xmlns:a16="http://schemas.microsoft.com/office/drawing/2014/main" id="{B40B0C4C-4415-A441-AE42-FFE5093AB804}"/>
              </a:ext>
            </a:extLst>
          </p:cNvPr>
          <p:cNvPicPr>
            <a:picLocks noGrp="1" noChangeAspect="1"/>
          </p:cNvPicPr>
          <p:nvPr>
            <p:ph idx="1"/>
          </p:nvPr>
        </p:nvPicPr>
        <p:blipFill>
          <a:blip r:embed="rId2"/>
          <a:stretch>
            <a:fillRect/>
          </a:stretch>
        </p:blipFill>
        <p:spPr>
          <a:xfrm>
            <a:off x="666247" y="874443"/>
            <a:ext cx="10864649" cy="5399107"/>
          </a:xfrm>
        </p:spPr>
      </p:pic>
      <p:sp>
        <p:nvSpPr>
          <p:cNvPr id="3" name="TextBox 2">
            <a:extLst>
              <a:ext uri="{FF2B5EF4-FFF2-40B4-BE49-F238E27FC236}">
                <a16:creationId xmlns:a16="http://schemas.microsoft.com/office/drawing/2014/main" id="{B2FBA905-876B-8031-569A-DEA8AF8292DF}"/>
              </a:ext>
            </a:extLst>
          </p:cNvPr>
          <p:cNvSpPr txBox="1"/>
          <p:nvPr/>
        </p:nvSpPr>
        <p:spPr>
          <a:xfrm>
            <a:off x="9998511" y="1024059"/>
            <a:ext cx="21956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rgbClr val="000000"/>
              </a:solidFill>
              <a:ea typeface="Cambria"/>
            </a:endParaRPr>
          </a:p>
        </p:txBody>
      </p:sp>
      <p:sp>
        <p:nvSpPr>
          <p:cNvPr id="17" name="Rectangle 16">
            <a:extLst>
              <a:ext uri="{FF2B5EF4-FFF2-40B4-BE49-F238E27FC236}">
                <a16:creationId xmlns:a16="http://schemas.microsoft.com/office/drawing/2014/main" id="{992A1C3D-14EC-A2F3-34D4-9625A2955030}"/>
              </a:ext>
            </a:extLst>
          </p:cNvPr>
          <p:cNvSpPr/>
          <p:nvPr/>
        </p:nvSpPr>
        <p:spPr>
          <a:xfrm>
            <a:off x="8135583" y="938720"/>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CDEA86A-87DE-95CC-08BC-501848C4E038}"/>
              </a:ext>
            </a:extLst>
          </p:cNvPr>
          <p:cNvSpPr txBox="1"/>
          <p:nvPr/>
        </p:nvSpPr>
        <p:spPr>
          <a:xfrm>
            <a:off x="8220921" y="952944"/>
            <a:ext cx="2517479"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0070C0"/>
                </a:solidFill>
                <a:latin typeface="Roboto"/>
                <a:ea typeface="Roboto"/>
                <a:cs typeface="Roboto"/>
              </a:rPr>
              <a:t>Student Assessment</a:t>
            </a:r>
          </a:p>
          <a:p>
            <a:endParaRPr lang="en-US">
              <a:solidFill>
                <a:srgbClr val="0070C0"/>
              </a:solidFill>
              <a:ea typeface="Cambria"/>
            </a:endParaRPr>
          </a:p>
        </p:txBody>
      </p:sp>
      <p:sp>
        <p:nvSpPr>
          <p:cNvPr id="5" name="Rectangle 4">
            <a:extLst>
              <a:ext uri="{FF2B5EF4-FFF2-40B4-BE49-F238E27FC236}">
                <a16:creationId xmlns:a16="http://schemas.microsoft.com/office/drawing/2014/main" id="{1E751E60-D8A7-946D-865E-BD5778155231}"/>
              </a:ext>
            </a:extLst>
          </p:cNvPr>
          <p:cNvSpPr/>
          <p:nvPr/>
        </p:nvSpPr>
        <p:spPr>
          <a:xfrm>
            <a:off x="1061340" y="938720"/>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Question Data</a:t>
            </a:r>
          </a:p>
        </p:txBody>
      </p:sp>
      <p:sp>
        <p:nvSpPr>
          <p:cNvPr id="6" name="Rectangle 5">
            <a:extLst>
              <a:ext uri="{FF2B5EF4-FFF2-40B4-BE49-F238E27FC236}">
                <a16:creationId xmlns:a16="http://schemas.microsoft.com/office/drawing/2014/main" id="{BDEA9BAD-3542-11A9-4F85-9F30AC298477}"/>
              </a:ext>
            </a:extLst>
          </p:cNvPr>
          <p:cNvSpPr/>
          <p:nvPr/>
        </p:nvSpPr>
        <p:spPr>
          <a:xfrm>
            <a:off x="1061339" y="2689260"/>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Model Training</a:t>
            </a:r>
          </a:p>
        </p:txBody>
      </p:sp>
      <p:sp>
        <p:nvSpPr>
          <p:cNvPr id="7" name="Rectangle 6">
            <a:extLst>
              <a:ext uri="{FF2B5EF4-FFF2-40B4-BE49-F238E27FC236}">
                <a16:creationId xmlns:a16="http://schemas.microsoft.com/office/drawing/2014/main" id="{CF5868DF-CBF9-CC90-C7E3-1DFD605979FF}"/>
              </a:ext>
            </a:extLst>
          </p:cNvPr>
          <p:cNvSpPr/>
          <p:nvPr/>
        </p:nvSpPr>
        <p:spPr>
          <a:xfrm>
            <a:off x="1061339" y="5902017"/>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Output Prediction</a:t>
            </a:r>
          </a:p>
        </p:txBody>
      </p:sp>
      <p:sp>
        <p:nvSpPr>
          <p:cNvPr id="8" name="Rectangle 7">
            <a:extLst>
              <a:ext uri="{FF2B5EF4-FFF2-40B4-BE49-F238E27FC236}">
                <a16:creationId xmlns:a16="http://schemas.microsoft.com/office/drawing/2014/main" id="{1EC0B004-AD76-8870-89FA-03B323D559D0}"/>
              </a:ext>
            </a:extLst>
          </p:cNvPr>
          <p:cNvSpPr/>
          <p:nvPr/>
        </p:nvSpPr>
        <p:spPr>
          <a:xfrm>
            <a:off x="8217961" y="3059963"/>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Model Training</a:t>
            </a:r>
          </a:p>
        </p:txBody>
      </p:sp>
      <p:sp>
        <p:nvSpPr>
          <p:cNvPr id="9" name="Rectangle 8">
            <a:extLst>
              <a:ext uri="{FF2B5EF4-FFF2-40B4-BE49-F238E27FC236}">
                <a16:creationId xmlns:a16="http://schemas.microsoft.com/office/drawing/2014/main" id="{AB66D58F-06F2-39B9-D0BC-F536AABBF39A}"/>
              </a:ext>
            </a:extLst>
          </p:cNvPr>
          <p:cNvSpPr/>
          <p:nvPr/>
        </p:nvSpPr>
        <p:spPr>
          <a:xfrm>
            <a:off x="8217960" y="5902016"/>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Interactive Games</a:t>
            </a:r>
          </a:p>
        </p:txBody>
      </p:sp>
      <p:sp>
        <p:nvSpPr>
          <p:cNvPr id="10" name="Rectangle 9">
            <a:extLst>
              <a:ext uri="{FF2B5EF4-FFF2-40B4-BE49-F238E27FC236}">
                <a16:creationId xmlns:a16="http://schemas.microsoft.com/office/drawing/2014/main" id="{81CA9AE2-F905-A884-085A-088C4112BF01}"/>
              </a:ext>
            </a:extLst>
          </p:cNvPr>
          <p:cNvSpPr/>
          <p:nvPr/>
        </p:nvSpPr>
        <p:spPr>
          <a:xfrm>
            <a:off x="4583015" y="1432989"/>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API</a:t>
            </a:r>
            <a:endParaRPr lang="en-US">
              <a:solidFill>
                <a:schemeClr val="tx2"/>
              </a:solidFill>
            </a:endParaRPr>
          </a:p>
        </p:txBody>
      </p:sp>
      <p:sp>
        <p:nvSpPr>
          <p:cNvPr id="19" name="Rectangle 18">
            <a:extLst>
              <a:ext uri="{FF2B5EF4-FFF2-40B4-BE49-F238E27FC236}">
                <a16:creationId xmlns:a16="http://schemas.microsoft.com/office/drawing/2014/main" id="{3927EF8C-4525-AC09-BA93-8C5C293504E5}"/>
              </a:ext>
            </a:extLst>
          </p:cNvPr>
          <p:cNvSpPr/>
          <p:nvPr/>
        </p:nvSpPr>
        <p:spPr>
          <a:xfrm>
            <a:off x="4583015" y="5716666"/>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Mobile Application</a:t>
            </a:r>
          </a:p>
        </p:txBody>
      </p:sp>
    </p:spTree>
    <p:extLst>
      <p:ext uri="{BB962C8B-B14F-4D97-AF65-F5344CB8AC3E}">
        <p14:creationId xmlns:p14="http://schemas.microsoft.com/office/powerpoint/2010/main" val="3949058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949DA-FE5B-6B68-D2D5-2028CB908AD3}"/>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0B449EB9-776D-C658-39CE-1E467E8BF516}"/>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Calibri"/>
                <a:cs typeface="Calibri"/>
              </a:rPr>
              <a:t>REFERENCES</a:t>
            </a:r>
            <a:endParaRPr lang="en-US"/>
          </a:p>
        </p:txBody>
      </p:sp>
      <p:sp>
        <p:nvSpPr>
          <p:cNvPr id="17" name="Rectangle 16">
            <a:extLst>
              <a:ext uri="{FF2B5EF4-FFF2-40B4-BE49-F238E27FC236}">
                <a16:creationId xmlns:a16="http://schemas.microsoft.com/office/drawing/2014/main" id="{4339636F-C9CC-0759-ADF6-1975DB7D32E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IT21008764</a:t>
            </a:r>
            <a:r>
              <a:rPr lang="en-US" sz="1800">
                <a:solidFill>
                  <a:schemeClr val="tx1"/>
                </a:solidFill>
              </a:rPr>
              <a:t>  |  </a:t>
            </a:r>
            <a:r>
              <a:rPr lang="en-US" err="1">
                <a:solidFill>
                  <a:schemeClr val="tx1"/>
                </a:solidFill>
              </a:rPr>
              <a:t>Hansamal</a:t>
            </a:r>
            <a:r>
              <a:rPr lang="en-US">
                <a:solidFill>
                  <a:schemeClr val="tx1"/>
                </a:solidFill>
              </a:rPr>
              <a:t> GPS </a:t>
            </a:r>
            <a:endParaRPr lang="en-US" sz="1800" b="0">
              <a:solidFill>
                <a:schemeClr val="tx1"/>
              </a:solidFill>
            </a:endParaRPr>
          </a:p>
        </p:txBody>
      </p:sp>
      <p:pic>
        <p:nvPicPr>
          <p:cNvPr id="19" name="Picture 18" descr="A logo with a gradient of purple and pink colors&#10;&#10;Description automatically generated">
            <a:extLst>
              <a:ext uri="{FF2B5EF4-FFF2-40B4-BE49-F238E27FC236}">
                <a16:creationId xmlns:a16="http://schemas.microsoft.com/office/drawing/2014/main" id="{46C24A4E-7DD1-0E39-BD10-05DD1C1F0AB9}"/>
              </a:ext>
            </a:extLst>
          </p:cNvPr>
          <p:cNvPicPr>
            <a:picLocks/>
          </p:cNvPicPr>
          <p:nvPr/>
        </p:nvPicPr>
        <p:blipFill>
          <a:blip r:embed="rId2"/>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DF5DF387-9EFF-B218-88D9-DD73CD16FAB1}"/>
              </a:ext>
            </a:extLst>
          </p:cNvPr>
          <p:cNvSpPr txBox="1"/>
          <p:nvPr/>
        </p:nvSpPr>
        <p:spPr>
          <a:xfrm>
            <a:off x="296174" y="1604513"/>
            <a:ext cx="1096704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Bef>
                <a:spcPct val="20000"/>
              </a:spcBef>
              <a:buAutoNum type="arabicPeriod"/>
            </a:pPr>
            <a:r>
              <a:rPr lang="en-US">
                <a:solidFill>
                  <a:srgbClr val="0D0D0D"/>
                </a:solidFill>
                <a:ea typeface="+mn-lt"/>
                <a:cs typeface="+mn-lt"/>
              </a:rPr>
              <a:t>C. Kariyawasam, M. </a:t>
            </a:r>
            <a:r>
              <a:rPr lang="en-US" err="1">
                <a:solidFill>
                  <a:srgbClr val="0D0D0D"/>
                </a:solidFill>
                <a:ea typeface="+mn-lt"/>
                <a:cs typeface="+mn-lt"/>
              </a:rPr>
              <a:t>Nadeeshani</a:t>
            </a:r>
            <a:r>
              <a:rPr lang="en-US">
                <a:solidFill>
                  <a:srgbClr val="0D0D0D"/>
                </a:solidFill>
                <a:ea typeface="+mn-lt"/>
                <a:cs typeface="+mn-lt"/>
              </a:rPr>
              <a:t>, T. Hamid, I. Subasinghe, and P. Ratnayake, "A Gamified Approach for Screening and Intervention of Dyslexia, Dysgraphia and Dyscalculia," presented at the 2019 International Conference on Advancements in Computing (ICAC), Malabe, Sri Lanka, Dec. 5-7, 2019. DOI: 10.1109/ICAC49085.2019.9103336. </a:t>
            </a:r>
            <a:endParaRPr lang="en-US">
              <a:ea typeface="+mn-lt"/>
              <a:cs typeface="+mn-lt"/>
            </a:endParaRPr>
          </a:p>
          <a:p>
            <a:pPr marL="342900" indent="-342900">
              <a:spcBef>
                <a:spcPct val="20000"/>
              </a:spcBef>
              <a:buAutoNum type="arabicPeriod"/>
            </a:pPr>
            <a:r>
              <a:rPr lang="en-US">
                <a:solidFill>
                  <a:srgbClr val="0D0D0D"/>
                </a:solidFill>
                <a:ea typeface="+mn-lt"/>
                <a:cs typeface="+mn-lt"/>
              </a:rPr>
              <a:t>A. Author, "ALEXZA: A Mobile Application For Dyslexics," vol. 10, no. 1, pp. 25-35, 2024. </a:t>
            </a:r>
            <a:endParaRPr lang="en-US">
              <a:ea typeface="Cambria"/>
            </a:endParaRPr>
          </a:p>
          <a:p>
            <a:pPr marL="342900" indent="-342900">
              <a:spcBef>
                <a:spcPct val="20000"/>
              </a:spcBef>
              <a:buAutoNum type="arabicPeriod"/>
            </a:pPr>
            <a:r>
              <a:rPr lang="en-US">
                <a:solidFill>
                  <a:srgbClr val="0D0D0D"/>
                </a:solidFill>
                <a:ea typeface="+mn-lt"/>
                <a:cs typeface="+mn-lt"/>
              </a:rPr>
              <a:t>B. Author, "Nana Shilpa - A Mobile-Based Screening and Refinement System to Identify the Risk of Dyslexia and Dysgraphia Learning Disabilities in Primary School Students," pp. 50-60, 2024. </a:t>
            </a:r>
            <a:endParaRPr lang="en-US">
              <a:ea typeface="Cambria"/>
            </a:endParaRPr>
          </a:p>
          <a:p>
            <a:pPr marL="342900" indent="-342900">
              <a:spcBef>
                <a:spcPct val="20000"/>
              </a:spcBef>
              <a:buAutoNum type="arabicPeriod"/>
            </a:pPr>
            <a:r>
              <a:rPr lang="en-US">
                <a:solidFill>
                  <a:srgbClr val="0D0D0D"/>
                </a:solidFill>
                <a:ea typeface="+mn-lt"/>
                <a:cs typeface="+mn-lt"/>
              </a:rPr>
              <a:t>Nessy Learning, "Nezzy Learning," [Online]. Available: </a:t>
            </a:r>
            <a:r>
              <a:rPr lang="en-US">
                <a:solidFill>
                  <a:srgbClr val="0D0D0D"/>
                </a:solidFill>
                <a:ea typeface="+mn-lt"/>
                <a:cs typeface="+mn-lt"/>
                <a:hlinkClick r:id="rId3">
                  <a:extLst>
                    <a:ext uri="{A12FA001-AC4F-418D-AE19-62706E023703}">
                      <ahyp:hlinkClr xmlns:ahyp="http://schemas.microsoft.com/office/drawing/2018/hyperlinkcolor" val="tx"/>
                    </a:ext>
                  </a:extLst>
                </a:hlinkClick>
              </a:rPr>
              <a:t>https://www.nessy.com/en-gb</a:t>
            </a:r>
            <a:r>
              <a:rPr lang="en-US">
                <a:solidFill>
                  <a:srgbClr val="0D0D0D"/>
                </a:solidFill>
                <a:ea typeface="+mn-lt"/>
                <a:cs typeface="+mn-lt"/>
              </a:rPr>
              <a:t>. [Accessed: Aug. 5, 2024]. Available: </a:t>
            </a:r>
            <a:r>
              <a:rPr lang="en-US">
                <a:ea typeface="+mn-lt"/>
                <a:cs typeface="+mn-lt"/>
                <a:hlinkClick r:id="rId3"/>
              </a:rPr>
              <a:t>Nessy Learning</a:t>
            </a:r>
            <a:endParaRPr lang="en-US">
              <a:ea typeface="+mn-lt"/>
              <a:cs typeface="+mn-lt"/>
            </a:endParaRPr>
          </a:p>
          <a:p>
            <a:pPr marL="342900" indent="-342900">
              <a:spcBef>
                <a:spcPct val="20000"/>
              </a:spcBef>
              <a:buAutoNum type="arabicPeriod"/>
            </a:pPr>
            <a:r>
              <a:rPr lang="en-US">
                <a:solidFill>
                  <a:srgbClr val="0D0D0D"/>
                </a:solidFill>
                <a:ea typeface="+mn-lt"/>
                <a:cs typeface="+mn-lt"/>
              </a:rPr>
              <a:t>C. Author, "A Gamified Approach for Screening and Intervention of Dyslexia, Dysgraphia and Dyscalculia," vol. 15, no. 3, pp. 100-110, 2024. </a:t>
            </a:r>
            <a:endParaRPr lang="en-US">
              <a:ea typeface="+mn-lt"/>
              <a:cs typeface="+mn-lt"/>
            </a:endParaRPr>
          </a:p>
          <a:p>
            <a:pPr marL="342900" indent="-342900">
              <a:spcBef>
                <a:spcPct val="20000"/>
              </a:spcBef>
              <a:buAutoNum type="arabicPeriod"/>
            </a:pPr>
            <a:r>
              <a:rPr lang="en-US">
                <a:solidFill>
                  <a:srgbClr val="0D0D0D"/>
                </a:solidFill>
                <a:ea typeface="+mn-lt"/>
                <a:cs typeface="+mn-lt"/>
              </a:rPr>
              <a:t>Tests for Dyslexia and Learning Disabilities | Dyslexia Help at the University of Michigan. Available: Dyslexia Help - University of Michigan</a:t>
            </a:r>
            <a:endParaRPr lang="en-US"/>
          </a:p>
          <a:p>
            <a:endParaRPr lang="en-US">
              <a:ea typeface="Cambria"/>
            </a:endParaRPr>
          </a:p>
        </p:txBody>
      </p:sp>
    </p:spTree>
    <p:extLst>
      <p:ext uri="{BB962C8B-B14F-4D97-AF65-F5344CB8AC3E}">
        <p14:creationId xmlns:p14="http://schemas.microsoft.com/office/powerpoint/2010/main" val="58525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EFC4E-639F-D4B2-9D73-7B8A616B74D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43A7BD8-CCA3-0768-5F26-CFC490B00E97}"/>
              </a:ext>
            </a:extLst>
          </p:cNvPr>
          <p:cNvSpPr/>
          <p:nvPr/>
        </p:nvSpPr>
        <p:spPr>
          <a:xfrm>
            <a:off x="9690100" y="0"/>
            <a:ext cx="2501900" cy="2552700"/>
          </a:xfrm>
          <a:prstGeom prst="rect">
            <a:avLst/>
          </a:prstGeom>
          <a:solidFill>
            <a:srgbClr val="C4D1FD"/>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solidFill>
                <a:srgbClr val="B1D5F7"/>
              </a:solidFill>
              <a:ea typeface="Cambria"/>
            </a:endParaRPr>
          </a:p>
        </p:txBody>
      </p:sp>
      <p:sp>
        <p:nvSpPr>
          <p:cNvPr id="4" name="Rectangle 3">
            <a:extLst>
              <a:ext uri="{FF2B5EF4-FFF2-40B4-BE49-F238E27FC236}">
                <a16:creationId xmlns:a16="http://schemas.microsoft.com/office/drawing/2014/main" id="{3C1CBCBD-2993-0B32-16C2-C4D40E89BE7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IT21345128</a:t>
            </a:r>
            <a:r>
              <a:rPr lang="en-US" sz="1800">
                <a:solidFill>
                  <a:schemeClr val="tx1"/>
                </a:solidFill>
              </a:rPr>
              <a:t>   |   </a:t>
            </a:r>
            <a:r>
              <a:rPr lang="en-US">
                <a:solidFill>
                  <a:schemeClr val="tx1"/>
                </a:solidFill>
              </a:rPr>
              <a:t>Dissanayake D.M.O.W</a:t>
            </a:r>
            <a:endParaRPr lang="en-US" sz="1800" b="1">
              <a:solidFill>
                <a:schemeClr val="tx1"/>
              </a:solidFill>
              <a:ea typeface="Cambria"/>
            </a:endParaRPr>
          </a:p>
        </p:txBody>
      </p:sp>
      <p:sp>
        <p:nvSpPr>
          <p:cNvPr id="8" name="Text Placeholder 5">
            <a:extLst>
              <a:ext uri="{FF2B5EF4-FFF2-40B4-BE49-F238E27FC236}">
                <a16:creationId xmlns:a16="http://schemas.microsoft.com/office/drawing/2014/main" id="{62C7B7FC-4FB2-AEAF-67D3-75F55299B82E}"/>
              </a:ext>
            </a:extLst>
          </p:cNvPr>
          <p:cNvSpPr txBox="1">
            <a:spLocks/>
          </p:cNvSpPr>
          <p:nvPr/>
        </p:nvSpPr>
        <p:spPr>
          <a:xfrm>
            <a:off x="3427603" y="3423346"/>
            <a:ext cx="5343038" cy="448736"/>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1800" b="1">
                <a:solidFill>
                  <a:schemeClr val="tx1"/>
                </a:solidFill>
              </a:rPr>
              <a:t>BSc (</a:t>
            </a:r>
            <a:r>
              <a:rPr lang="en-US" sz="1800" b="1">
                <a:solidFill>
                  <a:schemeClr val="tx1"/>
                </a:solidFill>
                <a:latin typeface="+mj-lt"/>
              </a:rPr>
              <a:t>Hons</a:t>
            </a:r>
            <a:r>
              <a:rPr lang="en-US" sz="1800" b="1">
                <a:solidFill>
                  <a:schemeClr val="tx1"/>
                </a:solidFill>
              </a:rPr>
              <a:t>) Degree in Information </a:t>
            </a:r>
            <a:r>
              <a:rPr lang="en-US" sz="1800" b="1">
                <a:solidFill>
                  <a:schemeClr val="tx1"/>
                </a:solidFill>
                <a:latin typeface="+mj-lt"/>
              </a:rPr>
              <a:t>Technology</a:t>
            </a:r>
            <a:endParaRPr lang="en-US" sz="1800" b="1">
              <a:solidFill>
                <a:schemeClr val="tx1"/>
              </a:solidFill>
              <a:ea typeface="Cambria"/>
            </a:endParaRPr>
          </a:p>
        </p:txBody>
      </p:sp>
      <p:sp>
        <p:nvSpPr>
          <p:cNvPr id="9" name="TextBox 8">
            <a:extLst>
              <a:ext uri="{FF2B5EF4-FFF2-40B4-BE49-F238E27FC236}">
                <a16:creationId xmlns:a16="http://schemas.microsoft.com/office/drawing/2014/main" id="{66A35B35-445B-EF4E-B9F6-40D4B6563DEB}"/>
              </a:ext>
            </a:extLst>
          </p:cNvPr>
          <p:cNvSpPr txBox="1"/>
          <p:nvPr/>
        </p:nvSpPr>
        <p:spPr>
          <a:xfrm>
            <a:off x="991640" y="4393673"/>
            <a:ext cx="9882914" cy="1077218"/>
          </a:xfrm>
          <a:prstGeom prst="rect">
            <a:avLst/>
          </a:prstGeom>
          <a:noFill/>
        </p:spPr>
        <p:txBody>
          <a:bodyPr wrap="square" lIns="91440" tIns="45720" rIns="91440" bIns="45720" rtlCol="0" anchor="t">
            <a:spAutoFit/>
          </a:bodyPr>
          <a:lstStyle/>
          <a:p>
            <a:pPr algn="ctr"/>
            <a:r>
              <a:rPr lang="en-US" sz="3200" b="1">
                <a:solidFill>
                  <a:srgbClr val="002060"/>
                </a:solidFill>
                <a:latin typeface="+mj-lt"/>
              </a:rPr>
              <a:t>Identify That Words Jumbling Dyslexia May Be Present</a:t>
            </a:r>
            <a:r>
              <a:rPr lang="en-US" sz="3200" b="1">
                <a:solidFill>
                  <a:srgbClr val="7030A0"/>
                </a:solidFill>
                <a:latin typeface="+mj-lt"/>
              </a:rPr>
              <a:t> </a:t>
            </a:r>
            <a:r>
              <a:rPr lang="en-US" sz="3200" b="1">
                <a:solidFill>
                  <a:srgbClr val="C00000"/>
                </a:solidFill>
                <a:latin typeface="+mj-lt"/>
              </a:rPr>
              <a:t>And Provide Activities</a:t>
            </a:r>
            <a:r>
              <a:rPr lang="en-US" sz="3200" b="1">
                <a:solidFill>
                  <a:srgbClr val="7030A0"/>
                </a:solidFill>
                <a:latin typeface="+mj-lt"/>
              </a:rPr>
              <a:t> </a:t>
            </a:r>
            <a:r>
              <a:rPr lang="en-US" sz="3200" b="1">
                <a:solidFill>
                  <a:srgbClr val="A34174"/>
                </a:solidFill>
                <a:latin typeface="+mj-lt"/>
              </a:rPr>
              <a:t>To Reduce The Risk.</a:t>
            </a:r>
            <a:endParaRPr lang="en-US">
              <a:solidFill>
                <a:srgbClr val="A34174"/>
              </a:solidFill>
              <a:ea typeface="Cambria"/>
            </a:endParaRPr>
          </a:p>
        </p:txBody>
      </p:sp>
      <p:sp>
        <p:nvSpPr>
          <p:cNvPr id="6" name="TextBox 5">
            <a:extLst>
              <a:ext uri="{FF2B5EF4-FFF2-40B4-BE49-F238E27FC236}">
                <a16:creationId xmlns:a16="http://schemas.microsoft.com/office/drawing/2014/main" id="{07EC2D83-DA55-4AB9-13CE-4E19BAA0AD90}"/>
              </a:ext>
            </a:extLst>
          </p:cNvPr>
          <p:cNvSpPr txBox="1"/>
          <p:nvPr/>
        </p:nvSpPr>
        <p:spPr>
          <a:xfrm>
            <a:off x="3056232" y="2963853"/>
            <a:ext cx="6581457" cy="584775"/>
          </a:xfrm>
          <a:prstGeom prst="rect">
            <a:avLst/>
          </a:prstGeom>
          <a:noFill/>
        </p:spPr>
        <p:txBody>
          <a:bodyPr wrap="square" lIns="91440" tIns="45720" rIns="91440" bIns="45720" rtlCol="0" anchor="t">
            <a:spAutoFit/>
          </a:bodyPr>
          <a:lstStyle/>
          <a:p>
            <a:r>
              <a:rPr lang="en-US" sz="3200" b="1">
                <a:latin typeface="Calibri"/>
                <a:cs typeface="Calibri"/>
              </a:rPr>
              <a:t>IT21345128 D.M.O.W DISSANAYAKE</a:t>
            </a:r>
          </a:p>
        </p:txBody>
      </p:sp>
      <p:pic>
        <p:nvPicPr>
          <p:cNvPr id="11" name="Picture 10" descr="A logo with a gradient of purple and pink colors&#10;&#10;Description automatically generated">
            <a:extLst>
              <a:ext uri="{FF2B5EF4-FFF2-40B4-BE49-F238E27FC236}">
                <a16:creationId xmlns:a16="http://schemas.microsoft.com/office/drawing/2014/main" id="{10714E1F-0181-34CA-1868-57486A26B595}"/>
              </a:ext>
            </a:extLst>
          </p:cNvPr>
          <p:cNvPicPr>
            <a:picLocks/>
          </p:cNvPicPr>
          <p:nvPr/>
        </p:nvPicPr>
        <p:blipFill>
          <a:blip r:embed="rId2"/>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descr="A person with dark hair wearing a black shirt&#10;&#10;Description automatically generated">
            <a:extLst>
              <a:ext uri="{FF2B5EF4-FFF2-40B4-BE49-F238E27FC236}">
                <a16:creationId xmlns:a16="http://schemas.microsoft.com/office/drawing/2014/main" id="{37C548E9-E301-1CF6-689F-238BABE505ED}"/>
              </a:ext>
            </a:extLst>
          </p:cNvPr>
          <p:cNvPicPr>
            <a:picLocks noChangeAspect="1"/>
          </p:cNvPicPr>
          <p:nvPr/>
        </p:nvPicPr>
        <p:blipFill>
          <a:blip r:embed="rId3"/>
          <a:stretch>
            <a:fillRect/>
          </a:stretch>
        </p:blipFill>
        <p:spPr>
          <a:xfrm>
            <a:off x="4850714" y="496900"/>
            <a:ext cx="2369065" cy="22683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5482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F4A5C-3AF2-C90C-8D2E-005748D69CD5}"/>
            </a:ext>
          </a:extLst>
        </p:cNvPr>
        <p:cNvGrpSpPr/>
        <p:nvPr/>
      </p:nvGrpSpPr>
      <p:grpSpPr>
        <a:xfrm>
          <a:off x="0" y="0"/>
          <a:ext cx="0" cy="0"/>
          <a:chOff x="0" y="0"/>
          <a:chExt cx="0" cy="0"/>
        </a:xfrm>
      </p:grpSpPr>
      <p:pic>
        <p:nvPicPr>
          <p:cNvPr id="56" name="Picture 55" descr="A child holding a butterfly on his finger&#10;&#10;Description automatically generated">
            <a:extLst>
              <a:ext uri="{FF2B5EF4-FFF2-40B4-BE49-F238E27FC236}">
                <a16:creationId xmlns:a16="http://schemas.microsoft.com/office/drawing/2014/main" id="{B6AF9AFE-804B-A473-61E6-4B9595992B53}"/>
              </a:ext>
            </a:extLst>
          </p:cNvPr>
          <p:cNvPicPr>
            <a:picLocks noChangeAspect="1"/>
          </p:cNvPicPr>
          <p:nvPr/>
        </p:nvPicPr>
        <p:blipFill>
          <a:blip r:embed="rId2"/>
          <a:srcRect l="19708" r="24087" b="543"/>
          <a:stretch/>
        </p:blipFill>
        <p:spPr>
          <a:xfrm>
            <a:off x="7907547" y="2630066"/>
            <a:ext cx="2947365" cy="3524504"/>
          </a:xfrm>
          <a:prstGeom prst="rect">
            <a:avLst/>
          </a:prstGeom>
        </p:spPr>
      </p:pic>
      <p:sp>
        <p:nvSpPr>
          <p:cNvPr id="13" name="Thought Bubble: Cloud 12">
            <a:extLst>
              <a:ext uri="{FF2B5EF4-FFF2-40B4-BE49-F238E27FC236}">
                <a16:creationId xmlns:a16="http://schemas.microsoft.com/office/drawing/2014/main" id="{9B8D63FC-BAEB-93EA-2369-DB0EC3ACDEFA}"/>
              </a:ext>
            </a:extLst>
          </p:cNvPr>
          <p:cNvSpPr/>
          <p:nvPr/>
        </p:nvSpPr>
        <p:spPr>
          <a:xfrm>
            <a:off x="9060873" y="1163780"/>
            <a:ext cx="2424545" cy="1471630"/>
          </a:xfrm>
          <a:prstGeom prst="cloudCallout">
            <a:avLst/>
          </a:prstGeom>
          <a:solidFill>
            <a:srgbClr val="C8AFDB"/>
          </a:solidFill>
          <a:ln>
            <a:solidFill>
              <a:srgbClr val="C8AF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68F4E0F-A609-2FF9-4105-59379A3BD36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IT21345128</a:t>
            </a:r>
            <a:r>
              <a:rPr lang="en-US" sz="1800">
                <a:solidFill>
                  <a:schemeClr val="tx1"/>
                </a:solidFill>
              </a:rPr>
              <a:t>   |   </a:t>
            </a:r>
            <a:r>
              <a:rPr lang="en-US">
                <a:solidFill>
                  <a:schemeClr val="tx1"/>
                </a:solidFill>
              </a:rPr>
              <a:t>Dissanayake D.M.O.W</a:t>
            </a:r>
            <a:endParaRPr lang="en-US" sz="1800" b="1">
              <a:solidFill>
                <a:schemeClr val="tx1"/>
              </a:solidFill>
              <a:ea typeface="Cambria"/>
            </a:endParaRPr>
          </a:p>
        </p:txBody>
      </p:sp>
      <p:pic>
        <p:nvPicPr>
          <p:cNvPr id="19" name="Picture 18" descr="A logo with a gradient of purple and pink colors&#10;&#10;Description automatically generated">
            <a:extLst>
              <a:ext uri="{FF2B5EF4-FFF2-40B4-BE49-F238E27FC236}">
                <a16:creationId xmlns:a16="http://schemas.microsoft.com/office/drawing/2014/main" id="{14C68DF5-E418-AED2-5FB3-062A5E051CC5}"/>
              </a:ext>
            </a:extLst>
          </p:cNvPr>
          <p:cNvPicPr>
            <a:picLocks/>
          </p:cNvPicPr>
          <p:nvPr/>
        </p:nvPicPr>
        <p:blipFill>
          <a:blip r:embed="rId3"/>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Content Placeholder 5">
            <a:extLst>
              <a:ext uri="{FF2B5EF4-FFF2-40B4-BE49-F238E27FC236}">
                <a16:creationId xmlns:a16="http://schemas.microsoft.com/office/drawing/2014/main" id="{A58444C9-13CF-4A2C-8872-5021F2376489}"/>
              </a:ext>
            </a:extLst>
          </p:cNvPr>
          <p:cNvSpPr>
            <a:spLocks noGrp="1"/>
          </p:cNvSpPr>
          <p:nvPr>
            <p:ph idx="1"/>
          </p:nvPr>
        </p:nvSpPr>
        <p:spPr>
          <a:xfrm>
            <a:off x="645695" y="1393658"/>
            <a:ext cx="6821055" cy="5181600"/>
          </a:xfrm>
        </p:spPr>
        <p:txBody>
          <a:bodyPr vert="horz" lIns="91440" tIns="45720" rIns="91440" bIns="45720" rtlCol="0" anchor="t">
            <a:normAutofit/>
          </a:bodyPr>
          <a:lstStyle/>
          <a:p>
            <a:pPr marL="0" indent="0">
              <a:buNone/>
            </a:pPr>
            <a:r>
              <a:rPr lang="en-US" sz="1800" b="1">
                <a:ea typeface="+mn-lt"/>
                <a:cs typeface="+mn-lt"/>
              </a:rPr>
              <a:t>Definition:</a:t>
            </a:r>
            <a:endParaRPr lang="en-US" sz="1800">
              <a:ea typeface="Cambria"/>
            </a:endParaRPr>
          </a:p>
          <a:p>
            <a:pPr marL="0" indent="0">
              <a:buNone/>
            </a:pPr>
            <a:r>
              <a:rPr lang="en-US" sz="1800">
                <a:ea typeface="+mn-lt"/>
                <a:cs typeface="+mn-lt"/>
              </a:rPr>
              <a:t>Whole Word Jumbling Dyslexia is characterized by difficulties in recognizing and processing whole words correctly.</a:t>
            </a:r>
            <a:endParaRPr lang="en-US" sz="1800">
              <a:ea typeface="Cambria"/>
            </a:endParaRPr>
          </a:p>
          <a:p>
            <a:pPr marL="0" indent="0">
              <a:buNone/>
            </a:pPr>
            <a:r>
              <a:rPr lang="en-US" sz="1800">
                <a:ea typeface="+mn-lt"/>
                <a:cs typeface="+mn-lt"/>
              </a:rPr>
              <a:t>Individuals often jumble letters within words, making it hard to read and understand text accurately.</a:t>
            </a:r>
            <a:endParaRPr lang="en-US" sz="1800">
              <a:ea typeface="Cambria"/>
            </a:endParaRPr>
          </a:p>
          <a:p>
            <a:pPr marL="0" indent="0">
              <a:buNone/>
            </a:pPr>
            <a:endParaRPr lang="en-US" sz="1800">
              <a:ea typeface="+mn-lt"/>
              <a:cs typeface="+mn-lt"/>
            </a:endParaRPr>
          </a:p>
          <a:p>
            <a:pPr marL="0" indent="0">
              <a:buNone/>
            </a:pPr>
            <a:r>
              <a:rPr lang="en-US" sz="1800" b="1">
                <a:ea typeface="+mn-lt"/>
                <a:cs typeface="+mn-lt"/>
              </a:rPr>
              <a:t>Challenges:</a:t>
            </a:r>
            <a:endParaRPr lang="en-US" sz="1800">
              <a:ea typeface="Cambria"/>
            </a:endParaRPr>
          </a:p>
          <a:p>
            <a:pPr marL="0" indent="0">
              <a:buNone/>
            </a:pPr>
            <a:r>
              <a:rPr lang="en-US" sz="1800">
                <a:ea typeface="+mn-lt"/>
                <a:cs typeface="+mn-lt"/>
              </a:rPr>
              <a:t>Leads to significant challenges in reading fluency and comprehension.</a:t>
            </a:r>
            <a:endParaRPr lang="en-US" sz="1800">
              <a:ea typeface="Cambria"/>
            </a:endParaRPr>
          </a:p>
          <a:p>
            <a:pPr marL="0" indent="0">
              <a:buNone/>
            </a:pPr>
            <a:endParaRPr lang="en-US" sz="1800">
              <a:ea typeface="+mn-lt"/>
              <a:cs typeface="+mn-lt"/>
            </a:endParaRPr>
          </a:p>
          <a:p>
            <a:pPr marL="0" indent="0">
              <a:buNone/>
            </a:pPr>
            <a:r>
              <a:rPr lang="en-US" sz="1800" b="1">
                <a:ea typeface="+mn-lt"/>
                <a:cs typeface="+mn-lt"/>
              </a:rPr>
              <a:t>Impact:</a:t>
            </a:r>
            <a:endParaRPr lang="en-US" sz="1800">
              <a:ea typeface="Cambria"/>
            </a:endParaRPr>
          </a:p>
          <a:p>
            <a:pPr marL="0" indent="0">
              <a:buNone/>
            </a:pPr>
            <a:r>
              <a:rPr lang="en-US" sz="1800">
                <a:ea typeface="+mn-lt"/>
                <a:cs typeface="+mn-lt"/>
              </a:rPr>
              <a:t>Early detection and targeted intervention are crucial for helping individuals improve their reading skills and academic performance.</a:t>
            </a:r>
            <a:endParaRPr lang="en-US" sz="1800">
              <a:ea typeface="Cambria"/>
            </a:endParaRPr>
          </a:p>
          <a:p>
            <a:endParaRPr lang="en-US" sz="1800">
              <a:ea typeface="Cambria"/>
            </a:endParaRPr>
          </a:p>
        </p:txBody>
      </p:sp>
      <p:sp>
        <p:nvSpPr>
          <p:cNvPr id="57" name="TextBox 56">
            <a:extLst>
              <a:ext uri="{FF2B5EF4-FFF2-40B4-BE49-F238E27FC236}">
                <a16:creationId xmlns:a16="http://schemas.microsoft.com/office/drawing/2014/main" id="{C2B2E7ED-5677-A210-349B-635FA3F90612}"/>
              </a:ext>
            </a:extLst>
          </p:cNvPr>
          <p:cNvSpPr txBox="1"/>
          <p:nvPr/>
        </p:nvSpPr>
        <p:spPr>
          <a:xfrm>
            <a:off x="9248490" y="1292320"/>
            <a:ext cx="22305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ea typeface="Cambria"/>
              </a:rPr>
              <a:t>Hmm...</a:t>
            </a:r>
          </a:p>
          <a:p>
            <a:r>
              <a:rPr lang="en-US" sz="2400">
                <a:ea typeface="Cambria"/>
              </a:rPr>
              <a:t>A </a:t>
            </a:r>
            <a:r>
              <a:rPr lang="en-US" sz="2400" err="1">
                <a:ea typeface="Cambria"/>
              </a:rPr>
              <a:t>Flutterby</a:t>
            </a:r>
            <a:r>
              <a:rPr lang="en-US" sz="2400">
                <a:ea typeface="Cambria"/>
              </a:rPr>
              <a:t>??</a:t>
            </a:r>
          </a:p>
        </p:txBody>
      </p:sp>
      <p:sp>
        <p:nvSpPr>
          <p:cNvPr id="157" name="TextBox 156">
            <a:extLst>
              <a:ext uri="{FF2B5EF4-FFF2-40B4-BE49-F238E27FC236}">
                <a16:creationId xmlns:a16="http://schemas.microsoft.com/office/drawing/2014/main" id="{289BE201-CD3F-70AA-1D23-A816CB322A3B}"/>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Calibri"/>
                <a:cs typeface="Calibri"/>
              </a:rPr>
              <a:t>BACKGROUND</a:t>
            </a:r>
            <a:endParaRPr lang="en-US"/>
          </a:p>
        </p:txBody>
      </p:sp>
      <p:sp>
        <p:nvSpPr>
          <p:cNvPr id="159" name="Rectangle: Rounded Corners 158">
            <a:extLst>
              <a:ext uri="{FF2B5EF4-FFF2-40B4-BE49-F238E27FC236}">
                <a16:creationId xmlns:a16="http://schemas.microsoft.com/office/drawing/2014/main" id="{276C0DA6-3EEE-A2E9-9275-9CB9B648364E}"/>
              </a:ext>
            </a:extLst>
          </p:cNvPr>
          <p:cNvSpPr/>
          <p:nvPr/>
        </p:nvSpPr>
        <p:spPr>
          <a:xfrm>
            <a:off x="330868" y="1153025"/>
            <a:ext cx="7138736" cy="4862763"/>
          </a:xfrm>
          <a:prstGeom prst="roundRect">
            <a:avLst/>
          </a:prstGeom>
          <a:noFill/>
          <a:ln>
            <a:solidFill>
              <a:srgbClr val="C8AFDB"/>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071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hild sitting at a desk with her hands on her eyes&#10;&#10;AI-generated content may be incorrect.">
            <a:extLst>
              <a:ext uri="{FF2B5EF4-FFF2-40B4-BE49-F238E27FC236}">
                <a16:creationId xmlns:a16="http://schemas.microsoft.com/office/drawing/2014/main" id="{223C7D9B-75AD-A25B-97F3-303859C4EEEA}"/>
              </a:ext>
            </a:extLst>
          </p:cNvPr>
          <p:cNvPicPr>
            <a:picLocks noChangeAspect="1"/>
          </p:cNvPicPr>
          <p:nvPr/>
        </p:nvPicPr>
        <p:blipFill>
          <a:blip r:embed="rId2"/>
          <a:stretch>
            <a:fillRect/>
          </a:stretch>
        </p:blipFill>
        <p:spPr>
          <a:xfrm>
            <a:off x="8449966" y="2430162"/>
            <a:ext cx="2716421" cy="3284838"/>
          </a:xfrm>
          <a:prstGeom prst="rect">
            <a:avLst/>
          </a:prstGeom>
        </p:spPr>
      </p:pic>
      <p:sp>
        <p:nvSpPr>
          <p:cNvPr id="8" name="TextBox 7">
            <a:extLst>
              <a:ext uri="{FF2B5EF4-FFF2-40B4-BE49-F238E27FC236}">
                <a16:creationId xmlns:a16="http://schemas.microsoft.com/office/drawing/2014/main" id="{5DC9A7D0-0AB3-716A-E9EA-BCFBA40F7FA0}"/>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mj-lt"/>
              </a:rPr>
              <a:t>WHAT IS DYSLEXIA?</a:t>
            </a:r>
            <a:endParaRPr lang="en-US"/>
          </a:p>
        </p:txBody>
      </p:sp>
      <p:sp>
        <p:nvSpPr>
          <p:cNvPr id="9" name="TextBox 8">
            <a:extLst>
              <a:ext uri="{FF2B5EF4-FFF2-40B4-BE49-F238E27FC236}">
                <a16:creationId xmlns:a16="http://schemas.microsoft.com/office/drawing/2014/main" id="{7A4780DF-86EA-35FD-F375-AB9549AFAB97}"/>
              </a:ext>
            </a:extLst>
          </p:cNvPr>
          <p:cNvSpPr txBox="1"/>
          <p:nvPr/>
        </p:nvSpPr>
        <p:spPr>
          <a:xfrm>
            <a:off x="4724400" y="3200400"/>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E8E8E8"/>
                </a:solidFill>
                <a:latin typeface="Google Sans"/>
              </a:rPr>
              <a:t>Dyslexia is </a:t>
            </a:r>
            <a:r>
              <a:rPr lang="en-US">
                <a:solidFill>
                  <a:srgbClr val="FFFFFF"/>
                </a:solidFill>
                <a:latin typeface="Google Sans"/>
              </a:rPr>
              <a:t>a learning difficulty that primarily affects the skills involved in accurate and fluent word reading and spelling</a:t>
            </a:r>
            <a:r>
              <a:rPr lang="en-US">
                <a:solidFill>
                  <a:srgbClr val="E8E8E8"/>
                </a:solidFill>
                <a:latin typeface="Google Sans"/>
              </a:rPr>
              <a:t>.</a:t>
            </a:r>
            <a:endParaRPr lang="en-US"/>
          </a:p>
        </p:txBody>
      </p:sp>
      <p:sp>
        <p:nvSpPr>
          <p:cNvPr id="10" name="TextBox 9">
            <a:extLst>
              <a:ext uri="{FF2B5EF4-FFF2-40B4-BE49-F238E27FC236}">
                <a16:creationId xmlns:a16="http://schemas.microsoft.com/office/drawing/2014/main" id="{25C85487-C5B7-A48C-8DFB-8670324A14BB}"/>
              </a:ext>
            </a:extLst>
          </p:cNvPr>
          <p:cNvSpPr txBox="1"/>
          <p:nvPr/>
        </p:nvSpPr>
        <p:spPr>
          <a:xfrm>
            <a:off x="296174" y="1242042"/>
            <a:ext cx="1129772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chemeClr val="bg2">
                    <a:lumMod val="25000"/>
                  </a:schemeClr>
                </a:solidFill>
                <a:latin typeface="Calibri"/>
                <a:ea typeface="Calibri"/>
                <a:cs typeface="Calibri"/>
              </a:rPr>
              <a:t>Dyslexia is a learning difficulty</a:t>
            </a:r>
            <a:r>
              <a:rPr lang="en-US" sz="2800" b="1">
                <a:latin typeface="Calibri"/>
                <a:ea typeface="Calibri"/>
                <a:cs typeface="Calibri"/>
              </a:rPr>
              <a:t> </a:t>
            </a:r>
            <a:r>
              <a:rPr lang="en-US" sz="2800" b="1">
                <a:solidFill>
                  <a:srgbClr val="7030A0"/>
                </a:solidFill>
                <a:latin typeface="Calibri"/>
                <a:ea typeface="Calibri"/>
                <a:cs typeface="Calibri"/>
              </a:rPr>
              <a:t>that primarily affects the skills involved</a:t>
            </a:r>
            <a:r>
              <a:rPr lang="en-US" sz="2800" b="1">
                <a:latin typeface="Calibri"/>
                <a:ea typeface="Calibri"/>
                <a:cs typeface="Calibri"/>
              </a:rPr>
              <a:t> </a:t>
            </a:r>
            <a:r>
              <a:rPr lang="en-US" sz="2800" b="1">
                <a:solidFill>
                  <a:srgbClr val="A34174"/>
                </a:solidFill>
                <a:latin typeface="Calibri"/>
                <a:ea typeface="Calibri"/>
                <a:cs typeface="Calibri"/>
              </a:rPr>
              <a:t>in accurate and fluent word</a:t>
            </a:r>
            <a:r>
              <a:rPr lang="en-US" sz="2800" b="1">
                <a:latin typeface="Calibri"/>
                <a:ea typeface="Calibri"/>
                <a:cs typeface="Calibri"/>
              </a:rPr>
              <a:t> </a:t>
            </a:r>
            <a:r>
              <a:rPr lang="en-US" sz="2800" b="1">
                <a:solidFill>
                  <a:srgbClr val="70674A"/>
                </a:solidFill>
                <a:latin typeface="Calibri"/>
                <a:ea typeface="Calibri"/>
                <a:cs typeface="Calibri"/>
              </a:rPr>
              <a:t>reading and spelling</a:t>
            </a:r>
            <a:r>
              <a:rPr lang="en-US" sz="2800" b="1">
                <a:latin typeface="Calibri"/>
                <a:ea typeface="Calibri"/>
                <a:cs typeface="Calibri"/>
              </a:rPr>
              <a:t>.</a:t>
            </a:r>
            <a:endParaRPr lang="en-US"/>
          </a:p>
        </p:txBody>
      </p:sp>
      <p:pic>
        <p:nvPicPr>
          <p:cNvPr id="13" name="Picture 12" descr="A logo with a gradient of purple and pink colors&#10;&#10;Description automatically generated">
            <a:extLst>
              <a:ext uri="{FF2B5EF4-FFF2-40B4-BE49-F238E27FC236}">
                <a16:creationId xmlns:a16="http://schemas.microsoft.com/office/drawing/2014/main" id="{6AADA480-BA98-212A-8731-8B8D290695A5}"/>
              </a:ext>
            </a:extLst>
          </p:cNvPr>
          <p:cNvPicPr>
            <a:picLocks/>
          </p:cNvPicPr>
          <p:nvPr/>
        </p:nvPicPr>
        <p:blipFill>
          <a:blip r:embed="rId3"/>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descr="A child reading a book with a light shining on&#10;&#10;AI-generated content may be incorrect.">
            <a:extLst>
              <a:ext uri="{FF2B5EF4-FFF2-40B4-BE49-F238E27FC236}">
                <a16:creationId xmlns:a16="http://schemas.microsoft.com/office/drawing/2014/main" id="{E7FD7214-B45E-0DC0-8F35-A9ADBB29CCE4}"/>
              </a:ext>
            </a:extLst>
          </p:cNvPr>
          <p:cNvPicPr>
            <a:picLocks noChangeAspect="1"/>
          </p:cNvPicPr>
          <p:nvPr/>
        </p:nvPicPr>
        <p:blipFill>
          <a:blip r:embed="rId4"/>
          <a:stretch>
            <a:fillRect/>
          </a:stretch>
        </p:blipFill>
        <p:spPr>
          <a:xfrm>
            <a:off x="773584" y="2429649"/>
            <a:ext cx="2726210" cy="3275570"/>
          </a:xfrm>
          <a:prstGeom prst="rect">
            <a:avLst/>
          </a:prstGeom>
        </p:spPr>
      </p:pic>
      <p:pic>
        <p:nvPicPr>
          <p:cNvPr id="2" name="Picture 1" descr="A drawing of a brain and colorful notes&#10;&#10;Description automatically generated">
            <a:extLst>
              <a:ext uri="{FF2B5EF4-FFF2-40B4-BE49-F238E27FC236}">
                <a16:creationId xmlns:a16="http://schemas.microsoft.com/office/drawing/2014/main" id="{67256C3B-EDD7-1816-F9BA-E15B0AB85455}"/>
              </a:ext>
            </a:extLst>
          </p:cNvPr>
          <p:cNvPicPr>
            <a:picLocks noChangeAspect="1"/>
          </p:cNvPicPr>
          <p:nvPr/>
        </p:nvPicPr>
        <p:blipFill>
          <a:blip r:embed="rId5"/>
          <a:stretch>
            <a:fillRect/>
          </a:stretch>
        </p:blipFill>
        <p:spPr>
          <a:xfrm>
            <a:off x="2339662" y="2197805"/>
            <a:ext cx="7201436" cy="4211770"/>
          </a:xfrm>
          <a:prstGeom prst="ellipse">
            <a:avLst/>
          </a:prstGeom>
          <a:ln>
            <a:noFill/>
          </a:ln>
          <a:effectLst>
            <a:softEdge rad="112500"/>
          </a:effectLst>
        </p:spPr>
      </p:pic>
    </p:spTree>
    <p:extLst>
      <p:ext uri="{BB962C8B-B14F-4D97-AF65-F5344CB8AC3E}">
        <p14:creationId xmlns:p14="http://schemas.microsoft.com/office/powerpoint/2010/main" val="2764857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CB2E66-9454-77E7-A086-B24C0A5D95A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IT21345128</a:t>
            </a:r>
            <a:r>
              <a:rPr lang="en-US" sz="1800">
                <a:solidFill>
                  <a:schemeClr val="tx1"/>
                </a:solidFill>
              </a:rPr>
              <a:t>   |   </a:t>
            </a:r>
            <a:r>
              <a:rPr lang="en-US">
                <a:solidFill>
                  <a:schemeClr val="tx1"/>
                </a:solidFill>
              </a:rPr>
              <a:t>Dissanayake D.M.O.W</a:t>
            </a:r>
            <a:endParaRPr lang="en-US" sz="1800" b="1">
              <a:solidFill>
                <a:schemeClr val="tx1"/>
              </a:solidFill>
              <a:ea typeface="Cambria"/>
            </a:endParaRPr>
          </a:p>
        </p:txBody>
      </p:sp>
      <p:sp>
        <p:nvSpPr>
          <p:cNvPr id="8" name="TextBox 7">
            <a:extLst>
              <a:ext uri="{FF2B5EF4-FFF2-40B4-BE49-F238E27FC236}">
                <a16:creationId xmlns:a16="http://schemas.microsoft.com/office/drawing/2014/main" id="{33EDFD17-B3C4-FC5C-F259-D085EAF4FFA0}"/>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Calibri"/>
                <a:cs typeface="Calibri"/>
              </a:rPr>
              <a:t>RESEARCH QUESTIONS</a:t>
            </a:r>
          </a:p>
        </p:txBody>
      </p:sp>
      <p:pic>
        <p:nvPicPr>
          <p:cNvPr id="15" name="Picture 14" descr="A child reading a book&#10;&#10;Description automatically generated">
            <a:extLst>
              <a:ext uri="{FF2B5EF4-FFF2-40B4-BE49-F238E27FC236}">
                <a16:creationId xmlns:a16="http://schemas.microsoft.com/office/drawing/2014/main" id="{15DF17B9-689F-86D1-71BB-51B97758C05C}"/>
              </a:ext>
            </a:extLst>
          </p:cNvPr>
          <p:cNvPicPr>
            <a:picLocks noChangeAspect="1"/>
          </p:cNvPicPr>
          <p:nvPr/>
        </p:nvPicPr>
        <p:blipFill>
          <a:blip r:embed="rId2"/>
          <a:stretch>
            <a:fillRect/>
          </a:stretch>
        </p:blipFill>
        <p:spPr>
          <a:xfrm>
            <a:off x="8263080" y="3430815"/>
            <a:ext cx="3527746" cy="24335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Rounded Corners 15">
            <a:extLst>
              <a:ext uri="{FF2B5EF4-FFF2-40B4-BE49-F238E27FC236}">
                <a16:creationId xmlns:a16="http://schemas.microsoft.com/office/drawing/2014/main" id="{1B3FBB5C-AFE6-1C56-5C8E-E39AB528D4CF}"/>
              </a:ext>
            </a:extLst>
          </p:cNvPr>
          <p:cNvSpPr/>
          <p:nvPr/>
        </p:nvSpPr>
        <p:spPr>
          <a:xfrm>
            <a:off x="684200" y="1731415"/>
            <a:ext cx="5802559" cy="2914798"/>
          </a:xfrm>
          <a:prstGeom prst="roundRect">
            <a:avLst/>
          </a:prstGeom>
          <a:solidFill>
            <a:srgbClr val="C8AFDB"/>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Sans-Serif"/>
              <a:buChar char="•"/>
            </a:pPr>
            <a:r>
              <a:rPr lang="en-US" sz="2500" baseline="0">
                <a:solidFill>
                  <a:schemeClr val="tx1"/>
                </a:solidFill>
                <a:ea typeface="+mn-lt"/>
                <a:cs typeface="+mn-lt"/>
              </a:rPr>
              <a:t>How </a:t>
            </a:r>
            <a:r>
              <a:rPr lang="en-US" sz="2500">
                <a:solidFill>
                  <a:schemeClr val="tx1"/>
                </a:solidFill>
                <a:ea typeface="+mn-lt"/>
                <a:cs typeface="+mn-lt"/>
              </a:rPr>
              <a:t>can a mobile application effectively screen for Whole Word </a:t>
            </a:r>
            <a:r>
              <a:rPr lang="en-US" sz="2500" baseline="0">
                <a:solidFill>
                  <a:schemeClr val="tx1"/>
                </a:solidFill>
                <a:ea typeface="+mn-lt"/>
                <a:cs typeface="+mn-lt"/>
              </a:rPr>
              <a:t>Jumbling </a:t>
            </a:r>
            <a:r>
              <a:rPr lang="en-US" sz="2500">
                <a:solidFill>
                  <a:schemeClr val="tx1"/>
                </a:solidFill>
                <a:ea typeface="+mn-lt"/>
                <a:cs typeface="+mn-lt"/>
              </a:rPr>
              <a:t>Dyslexia in children aged 8-10 and provide personalized interventions to improve their reading &amp; writing skills</a:t>
            </a:r>
            <a:r>
              <a:rPr lang="en-US" sz="2500" baseline="0">
                <a:solidFill>
                  <a:schemeClr val="tx1"/>
                </a:solidFill>
                <a:ea typeface="+mn-lt"/>
                <a:cs typeface="+mn-lt"/>
              </a:rPr>
              <a:t>?</a:t>
            </a:r>
            <a:endParaRPr lang="en-US">
              <a:solidFill>
                <a:schemeClr val="tx1"/>
              </a:solidFill>
              <a:ea typeface="+mn-lt"/>
              <a:cs typeface="+mn-lt"/>
            </a:endParaRPr>
          </a:p>
          <a:p>
            <a:pPr algn="ctr" rtl="0"/>
            <a:r>
              <a:rPr lang="en-US" sz="1600">
                <a:solidFill>
                  <a:schemeClr val="tx1"/>
                </a:solidFill>
                <a:latin typeface="Cambria"/>
                <a:ea typeface="Segoe UI"/>
                <a:cs typeface="Segoe UI"/>
              </a:rPr>
              <a:t>​</a:t>
            </a:r>
            <a:endParaRPr lang="en-US">
              <a:solidFill>
                <a:schemeClr val="tx1"/>
              </a:solidFill>
              <a:ea typeface="Cambria"/>
            </a:endParaRPr>
          </a:p>
        </p:txBody>
      </p:sp>
      <p:pic>
        <p:nvPicPr>
          <p:cNvPr id="18" name="Picture 17" descr="A logo with a gradient of purple and pink colors&#10;&#10;Description automatically generated">
            <a:extLst>
              <a:ext uri="{FF2B5EF4-FFF2-40B4-BE49-F238E27FC236}">
                <a16:creationId xmlns:a16="http://schemas.microsoft.com/office/drawing/2014/main" id="{2DFBC2C2-B5B1-A900-EF14-CFFCDC4E6F33}"/>
              </a:ext>
            </a:extLst>
          </p:cNvPr>
          <p:cNvPicPr>
            <a:picLocks/>
          </p:cNvPicPr>
          <p:nvPr/>
        </p:nvPicPr>
        <p:blipFill>
          <a:blip r:embed="rId3"/>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5818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AE10-0651-24C2-AAFE-ECE8C7272637}"/>
              </a:ext>
            </a:extLst>
          </p:cNvPr>
          <p:cNvSpPr>
            <a:spLocks noGrp="1"/>
          </p:cNvSpPr>
          <p:nvPr>
            <p:ph type="title"/>
          </p:nvPr>
        </p:nvSpPr>
        <p:spPr/>
        <p:txBody>
          <a:bodyPr/>
          <a:lstStyle/>
          <a:p>
            <a:pPr algn="l"/>
            <a:r>
              <a:rPr lang="en-US" sz="3200" b="1">
                <a:latin typeface="Calibri"/>
                <a:ea typeface="Calibri"/>
                <a:cs typeface="Calibri"/>
              </a:rPr>
              <a:t>COMPONENT DIAGRAM</a:t>
            </a:r>
            <a:endParaRPr lang="en-US"/>
          </a:p>
        </p:txBody>
      </p:sp>
      <p:pic>
        <p:nvPicPr>
          <p:cNvPr id="4" name="Content Placeholder 3" descr="A diagram of a dyslexia&#10;&#10;AI-generated content may be incorrect.">
            <a:extLst>
              <a:ext uri="{FF2B5EF4-FFF2-40B4-BE49-F238E27FC236}">
                <a16:creationId xmlns:a16="http://schemas.microsoft.com/office/drawing/2014/main" id="{6363B184-F631-6252-5937-D2DF5A951378}"/>
              </a:ext>
            </a:extLst>
          </p:cNvPr>
          <p:cNvPicPr>
            <a:picLocks noGrp="1" noChangeAspect="1"/>
          </p:cNvPicPr>
          <p:nvPr>
            <p:ph idx="1"/>
          </p:nvPr>
        </p:nvPicPr>
        <p:blipFill>
          <a:blip r:embed="rId2"/>
          <a:stretch>
            <a:fillRect/>
          </a:stretch>
        </p:blipFill>
        <p:spPr>
          <a:xfrm>
            <a:off x="1799128" y="1143000"/>
            <a:ext cx="8695343" cy="5181600"/>
          </a:xfrm>
        </p:spPr>
      </p:pic>
    </p:spTree>
    <p:extLst>
      <p:ext uri="{BB962C8B-B14F-4D97-AF65-F5344CB8AC3E}">
        <p14:creationId xmlns:p14="http://schemas.microsoft.com/office/powerpoint/2010/main" val="3992323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6BE20-216E-4945-22AC-98081F6AF68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866BAD9-4AC1-49C4-283A-950F880044B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IT21345128</a:t>
            </a:r>
            <a:r>
              <a:rPr lang="en-US" sz="1800">
                <a:solidFill>
                  <a:schemeClr val="tx1"/>
                </a:solidFill>
              </a:rPr>
              <a:t>   |   </a:t>
            </a:r>
            <a:r>
              <a:rPr lang="en-US">
                <a:solidFill>
                  <a:schemeClr val="tx1"/>
                </a:solidFill>
              </a:rPr>
              <a:t>Dissanayake D.M.O.W</a:t>
            </a:r>
            <a:endParaRPr lang="en-US" sz="1800" b="1">
              <a:solidFill>
                <a:schemeClr val="tx1"/>
              </a:solidFill>
              <a:ea typeface="Cambria"/>
            </a:endParaRPr>
          </a:p>
        </p:txBody>
      </p:sp>
      <p:sp>
        <p:nvSpPr>
          <p:cNvPr id="7" name="TextBox 6">
            <a:extLst>
              <a:ext uri="{FF2B5EF4-FFF2-40B4-BE49-F238E27FC236}">
                <a16:creationId xmlns:a16="http://schemas.microsoft.com/office/drawing/2014/main" id="{986F8D84-1B4F-3A92-DEE4-34E9D9163847}"/>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Calibri"/>
                <a:cs typeface="Calibri"/>
              </a:rPr>
              <a:t>OBJECTIVES</a:t>
            </a:r>
          </a:p>
        </p:txBody>
      </p:sp>
      <p:pic>
        <p:nvPicPr>
          <p:cNvPr id="11" name="Picture 10" descr="A child playing with a toy&#10;&#10;Description automatically generated">
            <a:extLst>
              <a:ext uri="{FF2B5EF4-FFF2-40B4-BE49-F238E27FC236}">
                <a16:creationId xmlns:a16="http://schemas.microsoft.com/office/drawing/2014/main" id="{C82AB03D-12B2-185E-1293-1BD81BBF5E47}"/>
              </a:ext>
            </a:extLst>
          </p:cNvPr>
          <p:cNvPicPr>
            <a:picLocks noChangeAspect="1"/>
          </p:cNvPicPr>
          <p:nvPr/>
        </p:nvPicPr>
        <p:blipFill>
          <a:blip r:embed="rId2"/>
          <a:srcRect l="34593" t="70" r="291" b="-435"/>
          <a:stretch/>
        </p:blipFill>
        <p:spPr>
          <a:xfrm>
            <a:off x="7855857" y="2145036"/>
            <a:ext cx="2709340" cy="27997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Rectangle: Rounded Corners 12">
            <a:extLst>
              <a:ext uri="{FF2B5EF4-FFF2-40B4-BE49-F238E27FC236}">
                <a16:creationId xmlns:a16="http://schemas.microsoft.com/office/drawing/2014/main" id="{10B92360-6948-923F-A1A5-F49259DF0676}"/>
              </a:ext>
            </a:extLst>
          </p:cNvPr>
          <p:cNvSpPr/>
          <p:nvPr/>
        </p:nvSpPr>
        <p:spPr>
          <a:xfrm>
            <a:off x="646990" y="1429533"/>
            <a:ext cx="6286403" cy="4503241"/>
          </a:xfrm>
          <a:prstGeom prst="roundRect">
            <a:avLst/>
          </a:prstGeom>
          <a:solidFill>
            <a:srgbClr val="C8AFDB"/>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400" baseline="0">
                <a:solidFill>
                  <a:schemeClr val="tx1"/>
                </a:solidFill>
                <a:latin typeface="Cambria"/>
                <a:ea typeface="Cambria"/>
                <a:cs typeface="Arial"/>
              </a:rPr>
              <a:t>Specific Objective</a:t>
            </a:r>
            <a:r>
              <a:rPr lang="en-US" sz="2400">
                <a:solidFill>
                  <a:schemeClr val="tx1"/>
                </a:solidFill>
                <a:latin typeface="Cambria"/>
                <a:ea typeface="Cambria"/>
                <a:cs typeface="Arial"/>
              </a:rPr>
              <a:t> </a:t>
            </a:r>
            <a:endParaRPr lang="en-US">
              <a:solidFill>
                <a:schemeClr val="tx1"/>
              </a:solidFill>
            </a:endParaRPr>
          </a:p>
          <a:p>
            <a:r>
              <a:rPr lang="en-US" sz="2000">
                <a:solidFill>
                  <a:schemeClr val="tx1"/>
                </a:solidFill>
                <a:ea typeface="+mn-lt"/>
                <a:cs typeface="+mn-lt"/>
              </a:rPr>
              <a:t>•</a:t>
            </a:r>
            <a:r>
              <a:rPr lang="en-US" sz="2000" baseline="0">
                <a:solidFill>
                  <a:schemeClr val="tx1"/>
                </a:solidFill>
                <a:latin typeface="Cambria"/>
                <a:ea typeface="Cambria"/>
                <a:cs typeface="Arial"/>
              </a:rPr>
              <a:t>Providing interactive exercises and games targeting Word Reading</a:t>
            </a:r>
            <a:r>
              <a:rPr lang="en-US" sz="2000">
                <a:solidFill>
                  <a:schemeClr val="tx1"/>
                </a:solidFill>
                <a:latin typeface="Cambria"/>
                <a:ea typeface="Cambria"/>
                <a:cs typeface="Arial"/>
              </a:rPr>
              <a:t> and Writing</a:t>
            </a:r>
            <a:r>
              <a:rPr lang="en-US" sz="2000" baseline="0">
                <a:solidFill>
                  <a:schemeClr val="tx1"/>
                </a:solidFill>
                <a:latin typeface="Cambria"/>
                <a:ea typeface="Cambria"/>
                <a:cs typeface="Arial"/>
              </a:rPr>
              <a:t>. Improve skills and confidence through engaging activities.</a:t>
            </a:r>
            <a:r>
              <a:rPr lang="en-US" sz="2000">
                <a:solidFill>
                  <a:schemeClr val="tx1"/>
                </a:solidFill>
                <a:latin typeface="Cambria"/>
                <a:ea typeface="Cambria"/>
                <a:cs typeface="Arial"/>
              </a:rPr>
              <a:t> </a:t>
            </a:r>
            <a:endParaRPr lang="en-US">
              <a:solidFill>
                <a:schemeClr val="tx1"/>
              </a:solidFill>
            </a:endParaRPr>
          </a:p>
          <a:p>
            <a:endParaRPr lang="en-US" sz="2000">
              <a:solidFill>
                <a:schemeClr val="tx1"/>
              </a:solidFill>
              <a:ea typeface="Cambria"/>
            </a:endParaRPr>
          </a:p>
          <a:p>
            <a:r>
              <a:rPr lang="en-US" sz="2400" baseline="0">
                <a:solidFill>
                  <a:schemeClr val="tx1"/>
                </a:solidFill>
                <a:latin typeface="Cambria"/>
                <a:ea typeface="Cambria"/>
                <a:cs typeface="Arial"/>
              </a:rPr>
              <a:t>Sub Objectives</a:t>
            </a:r>
            <a:r>
              <a:rPr lang="en-US" sz="2400">
                <a:solidFill>
                  <a:schemeClr val="tx1"/>
                </a:solidFill>
                <a:latin typeface="Cambria"/>
                <a:ea typeface="Cambria"/>
                <a:cs typeface="Arial"/>
              </a:rPr>
              <a:t> </a:t>
            </a:r>
            <a:endParaRPr lang="en-US" sz="2400">
              <a:solidFill>
                <a:schemeClr val="tx1"/>
              </a:solidFill>
            </a:endParaRPr>
          </a:p>
          <a:p>
            <a:r>
              <a:rPr lang="en-US" sz="2000">
                <a:solidFill>
                  <a:schemeClr val="tx1"/>
                </a:solidFill>
                <a:ea typeface="+mn-lt"/>
                <a:cs typeface="+mn-lt"/>
              </a:rPr>
              <a:t>•</a:t>
            </a:r>
            <a:r>
              <a:rPr lang="en-US" sz="2000" baseline="0">
                <a:solidFill>
                  <a:schemeClr val="tx1"/>
                </a:solidFill>
                <a:latin typeface="Cambria"/>
                <a:ea typeface="Cambria"/>
                <a:cs typeface="Arial"/>
              </a:rPr>
              <a:t>Identification of </a:t>
            </a:r>
            <a:r>
              <a:rPr lang="en-US" sz="2000">
                <a:solidFill>
                  <a:schemeClr val="tx1"/>
                </a:solidFill>
                <a:latin typeface="Cambria"/>
                <a:ea typeface="Cambria"/>
                <a:cs typeface="Arial"/>
              </a:rPr>
              <a:t>Word Jumbling Dyslexia percentage among child</a:t>
            </a:r>
            <a:endParaRPr lang="en-US">
              <a:solidFill>
                <a:schemeClr val="tx1"/>
              </a:solidFill>
              <a:ea typeface="+mn-lt"/>
              <a:cs typeface="+mn-lt"/>
            </a:endParaRPr>
          </a:p>
          <a:p>
            <a:r>
              <a:rPr lang="en-US" sz="2000">
                <a:solidFill>
                  <a:schemeClr val="tx1"/>
                </a:solidFill>
                <a:ea typeface="+mn-lt"/>
                <a:cs typeface="+mn-lt"/>
              </a:rPr>
              <a:t>•</a:t>
            </a:r>
            <a:r>
              <a:rPr lang="en-US" sz="2000" baseline="0">
                <a:solidFill>
                  <a:schemeClr val="tx1"/>
                </a:solidFill>
                <a:latin typeface="Cambria"/>
                <a:ea typeface="Cambria"/>
                <a:cs typeface="Arial"/>
              </a:rPr>
              <a:t>Provide activities for identified children to reduce risk.</a:t>
            </a:r>
            <a:r>
              <a:rPr lang="en-US" sz="2000">
                <a:solidFill>
                  <a:schemeClr val="tx1"/>
                </a:solidFill>
                <a:latin typeface="Cambria"/>
                <a:ea typeface="Cambria"/>
                <a:cs typeface="Arial"/>
              </a:rPr>
              <a:t> </a:t>
            </a:r>
            <a:endParaRPr lang="en-US">
              <a:solidFill>
                <a:schemeClr val="tx1"/>
              </a:solidFill>
              <a:ea typeface="Cambria"/>
            </a:endParaRPr>
          </a:p>
          <a:p>
            <a:r>
              <a:rPr lang="en-US" sz="2000">
                <a:solidFill>
                  <a:schemeClr val="tx1"/>
                </a:solidFill>
                <a:ea typeface="+mn-lt"/>
                <a:cs typeface="+mn-lt"/>
              </a:rPr>
              <a:t>•</a:t>
            </a:r>
            <a:r>
              <a:rPr lang="en-US" sz="2000" baseline="0">
                <a:solidFill>
                  <a:schemeClr val="tx1"/>
                </a:solidFill>
                <a:latin typeface="Cambria"/>
                <a:ea typeface="Cambria"/>
                <a:cs typeface="Arial"/>
              </a:rPr>
              <a:t>Continuously track progress of children.</a:t>
            </a:r>
            <a:r>
              <a:rPr lang="en-US" sz="2000">
                <a:solidFill>
                  <a:schemeClr val="tx1"/>
                </a:solidFill>
                <a:latin typeface="Cambria"/>
                <a:ea typeface="Cambria"/>
                <a:cs typeface="Arial"/>
              </a:rPr>
              <a:t> </a:t>
            </a:r>
            <a:endParaRPr lang="en-GB">
              <a:solidFill>
                <a:schemeClr val="tx1"/>
              </a:solidFill>
            </a:endParaRPr>
          </a:p>
        </p:txBody>
      </p:sp>
      <p:pic>
        <p:nvPicPr>
          <p:cNvPr id="15" name="Picture 14" descr="A logo with a gradient of purple and pink colors&#10;&#10;Description automatically generated">
            <a:extLst>
              <a:ext uri="{FF2B5EF4-FFF2-40B4-BE49-F238E27FC236}">
                <a16:creationId xmlns:a16="http://schemas.microsoft.com/office/drawing/2014/main" id="{7241CDBF-9354-8B1A-F3DF-67A47AF2EF4D}"/>
              </a:ext>
            </a:extLst>
          </p:cNvPr>
          <p:cNvPicPr>
            <a:picLocks/>
          </p:cNvPicPr>
          <p:nvPr/>
        </p:nvPicPr>
        <p:blipFill>
          <a:blip r:embed="rId3"/>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944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D2AD10-E1D0-473F-2B6B-2D98A2E61A00}"/>
              </a:ext>
            </a:extLst>
          </p:cNvPr>
          <p:cNvSpPr txBox="1"/>
          <p:nvPr/>
        </p:nvSpPr>
        <p:spPr>
          <a:xfrm>
            <a:off x="295781" y="332796"/>
            <a:ext cx="11901078" cy="1077218"/>
          </a:xfrm>
          <a:prstGeom prst="rect">
            <a:avLst/>
          </a:prstGeom>
          <a:noFill/>
        </p:spPr>
        <p:txBody>
          <a:bodyPr wrap="square" lIns="91440" tIns="45720" rIns="91440" bIns="45720" rtlCol="0" anchor="t">
            <a:spAutoFit/>
          </a:bodyPr>
          <a:lstStyle/>
          <a:p>
            <a:r>
              <a:rPr lang="en-US" sz="3200" b="1">
                <a:latin typeface="Calibri"/>
                <a:cs typeface="Calibri"/>
              </a:rPr>
              <a:t>FUNCTIONAL REQUIREMENTS</a:t>
            </a:r>
            <a:endParaRPr lang="en-US" sz="3200">
              <a:latin typeface="Calibri"/>
              <a:cs typeface="Calibri"/>
            </a:endParaRPr>
          </a:p>
          <a:p>
            <a:endParaRPr lang="en-US" sz="3200" b="1">
              <a:latin typeface="Calibri"/>
              <a:cs typeface="Calibri"/>
            </a:endParaRPr>
          </a:p>
        </p:txBody>
      </p:sp>
      <p:sp>
        <p:nvSpPr>
          <p:cNvPr id="9" name="Rectangle 8">
            <a:extLst>
              <a:ext uri="{FF2B5EF4-FFF2-40B4-BE49-F238E27FC236}">
                <a16:creationId xmlns:a16="http://schemas.microsoft.com/office/drawing/2014/main" id="{06379F70-7148-2723-1749-D6601DE4C8DC}"/>
              </a:ext>
            </a:extLst>
          </p:cNvPr>
          <p:cNvSpPr/>
          <p:nvPr/>
        </p:nvSpPr>
        <p:spPr>
          <a:xfrm>
            <a:off x="459095" y="1305358"/>
            <a:ext cx="7514612" cy="818787"/>
          </a:xfrm>
          <a:prstGeom prst="rect">
            <a:avLst/>
          </a:prstGeom>
          <a:solidFill>
            <a:srgbClr val="A3417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a:buChar char="•"/>
            </a:pPr>
            <a:r>
              <a:rPr lang="en-US" sz="2800">
                <a:solidFill>
                  <a:schemeClr val="bg1"/>
                </a:solidFill>
                <a:latin typeface="Calibri"/>
              </a:rPr>
              <a:t> User Login </a:t>
            </a:r>
            <a:endParaRPr lang="en-US" sz="2800">
              <a:solidFill>
                <a:schemeClr val="bg1"/>
              </a:solidFill>
              <a:latin typeface="Calibri"/>
              <a:ea typeface="Cambria"/>
              <a:cs typeface="Calibri"/>
            </a:endParaRPr>
          </a:p>
        </p:txBody>
      </p:sp>
      <p:sp>
        <p:nvSpPr>
          <p:cNvPr id="11" name="Rectangle 10">
            <a:extLst>
              <a:ext uri="{FF2B5EF4-FFF2-40B4-BE49-F238E27FC236}">
                <a16:creationId xmlns:a16="http://schemas.microsoft.com/office/drawing/2014/main" id="{8DF4D5EA-74E5-E98B-4750-2DB4AFAE47BA}"/>
              </a:ext>
            </a:extLst>
          </p:cNvPr>
          <p:cNvSpPr/>
          <p:nvPr/>
        </p:nvSpPr>
        <p:spPr>
          <a:xfrm>
            <a:off x="454257" y="4518919"/>
            <a:ext cx="7534890" cy="828214"/>
          </a:xfrm>
          <a:prstGeom prst="rect">
            <a:avLst/>
          </a:prstGeom>
          <a:solidFill>
            <a:srgbClr val="70674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a:buChar char="•"/>
            </a:pPr>
            <a:r>
              <a:rPr lang="en-US" sz="2800">
                <a:solidFill>
                  <a:schemeClr val="bg1"/>
                </a:solidFill>
                <a:latin typeface="Calibri"/>
              </a:rPr>
              <a:t> Suggest Activities for condition improvement</a:t>
            </a:r>
            <a:endParaRPr lang="en-US" sz="2800">
              <a:solidFill>
                <a:schemeClr val="bg1"/>
              </a:solidFill>
              <a:latin typeface="Calibri"/>
              <a:ea typeface="Cambria"/>
              <a:cs typeface="Calibri"/>
            </a:endParaRPr>
          </a:p>
        </p:txBody>
      </p:sp>
      <p:sp>
        <p:nvSpPr>
          <p:cNvPr id="13" name="Rectangle 12">
            <a:extLst>
              <a:ext uri="{FF2B5EF4-FFF2-40B4-BE49-F238E27FC236}">
                <a16:creationId xmlns:a16="http://schemas.microsoft.com/office/drawing/2014/main" id="{90E977DF-435C-7C83-593E-7443F374E666}"/>
              </a:ext>
            </a:extLst>
          </p:cNvPr>
          <p:cNvSpPr/>
          <p:nvPr/>
        </p:nvSpPr>
        <p:spPr>
          <a:xfrm>
            <a:off x="449419" y="3433871"/>
            <a:ext cx="7523684" cy="820565"/>
          </a:xfrm>
          <a:prstGeom prst="rect">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457200" indent="-457200">
              <a:buFont typeface="Arial"/>
              <a:buChar char="•"/>
            </a:pPr>
            <a:r>
              <a:rPr lang="en-US" sz="2800">
                <a:solidFill>
                  <a:schemeClr val="bg1"/>
                </a:solidFill>
                <a:latin typeface="Calibri"/>
              </a:rPr>
              <a:t>View Test Results </a:t>
            </a:r>
            <a:endParaRPr lang="en-US" sz="2800">
              <a:solidFill>
                <a:schemeClr val="bg1"/>
              </a:solidFill>
              <a:latin typeface="Calibri"/>
              <a:ea typeface="Cambria"/>
              <a:cs typeface="Calibri"/>
            </a:endParaRPr>
          </a:p>
        </p:txBody>
      </p:sp>
      <p:sp>
        <p:nvSpPr>
          <p:cNvPr id="15" name="Rectangle 14">
            <a:extLst>
              <a:ext uri="{FF2B5EF4-FFF2-40B4-BE49-F238E27FC236}">
                <a16:creationId xmlns:a16="http://schemas.microsoft.com/office/drawing/2014/main" id="{00A31477-3122-97B4-0F5E-66784FD3CB47}"/>
              </a:ext>
            </a:extLst>
          </p:cNvPr>
          <p:cNvSpPr/>
          <p:nvPr/>
        </p:nvSpPr>
        <p:spPr>
          <a:xfrm>
            <a:off x="459094" y="2395352"/>
            <a:ext cx="7514612" cy="830882"/>
          </a:xfrm>
          <a:prstGeom prst="rect">
            <a:avLst/>
          </a:prstGeom>
          <a:solidFill>
            <a:schemeClr val="bg2">
              <a:lumMod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a:buChar char="•"/>
            </a:pPr>
            <a:r>
              <a:rPr lang="en-US" sz="2800">
                <a:solidFill>
                  <a:schemeClr val="bg1"/>
                </a:solidFill>
                <a:latin typeface="Calibri"/>
              </a:rPr>
              <a:t> Take the  Whole Word Jumbling Dyslexia identification test</a:t>
            </a:r>
            <a:endParaRPr lang="en-US" sz="2800">
              <a:solidFill>
                <a:schemeClr val="bg1"/>
              </a:solidFill>
              <a:latin typeface="Calibri"/>
              <a:ea typeface="Cambria"/>
              <a:cs typeface="Calibri"/>
            </a:endParaRPr>
          </a:p>
        </p:txBody>
      </p:sp>
      <p:pic>
        <p:nvPicPr>
          <p:cNvPr id="17" name="Picture 16" descr="A logo with a gradient of purple and pink colors&#10;&#10;Description automatically generated">
            <a:extLst>
              <a:ext uri="{FF2B5EF4-FFF2-40B4-BE49-F238E27FC236}">
                <a16:creationId xmlns:a16="http://schemas.microsoft.com/office/drawing/2014/main" id="{07AF67CD-5CEC-16D9-A32C-045D97C0A1E8}"/>
              </a:ext>
            </a:extLst>
          </p:cNvPr>
          <p:cNvPicPr>
            <a:picLocks/>
          </p:cNvPicPr>
          <p:nvPr/>
        </p:nvPicPr>
        <p:blipFill>
          <a:blip r:embed="rId2"/>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id="{2CE32316-A462-319E-0DDB-4EFF3F48481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IT21345128</a:t>
            </a:r>
            <a:r>
              <a:rPr lang="en-US" sz="1800">
                <a:solidFill>
                  <a:schemeClr val="tx1"/>
                </a:solidFill>
              </a:rPr>
              <a:t>   |   </a:t>
            </a:r>
            <a:r>
              <a:rPr lang="en-US">
                <a:solidFill>
                  <a:schemeClr val="tx1"/>
                </a:solidFill>
              </a:rPr>
              <a:t>Dissanayake D.M.O.W</a:t>
            </a:r>
            <a:endParaRPr lang="en-US" sz="1800" b="1">
              <a:solidFill>
                <a:schemeClr val="tx1"/>
              </a:solidFill>
              <a:ea typeface="Cambria"/>
            </a:endParaRPr>
          </a:p>
        </p:txBody>
      </p:sp>
    </p:spTree>
    <p:extLst>
      <p:ext uri="{BB962C8B-B14F-4D97-AF65-F5344CB8AC3E}">
        <p14:creationId xmlns:p14="http://schemas.microsoft.com/office/powerpoint/2010/main" val="3979702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571BF-DA9A-C22C-A8D1-33D58EAD26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C4FC8-7B20-5CF6-2A21-2AFCB52260B2}"/>
              </a:ext>
            </a:extLst>
          </p:cNvPr>
          <p:cNvSpPr>
            <a:spLocks noGrp="1"/>
          </p:cNvSpPr>
          <p:nvPr>
            <p:ph type="title"/>
          </p:nvPr>
        </p:nvSpPr>
        <p:spPr>
          <a:xfrm>
            <a:off x="-3649884" y="227635"/>
            <a:ext cx="11684000" cy="792162"/>
          </a:xfrm>
        </p:spPr>
        <p:txBody>
          <a:bodyPr>
            <a:normAutofit/>
          </a:bodyPr>
          <a:lstStyle/>
          <a:p>
            <a:r>
              <a:rPr lang="en-US" sz="4000" b="1">
                <a:latin typeface="Calibri"/>
                <a:ea typeface="Calibri"/>
              </a:rPr>
              <a:t>IMPLEMENTATION</a:t>
            </a:r>
          </a:p>
        </p:txBody>
      </p:sp>
      <p:pic>
        <p:nvPicPr>
          <p:cNvPr id="4" name="Content Placeholder 3" descr="A diagram of a cell phone&#10;&#10;AI-generated content may be incorrect.">
            <a:extLst>
              <a:ext uri="{FF2B5EF4-FFF2-40B4-BE49-F238E27FC236}">
                <a16:creationId xmlns:a16="http://schemas.microsoft.com/office/drawing/2014/main" id="{70583436-E452-0C74-F6E2-45C0C96B02CC}"/>
              </a:ext>
            </a:extLst>
          </p:cNvPr>
          <p:cNvPicPr>
            <a:picLocks noGrp="1" noChangeAspect="1"/>
          </p:cNvPicPr>
          <p:nvPr>
            <p:ph idx="1"/>
          </p:nvPr>
        </p:nvPicPr>
        <p:blipFill>
          <a:blip r:embed="rId2"/>
          <a:stretch>
            <a:fillRect/>
          </a:stretch>
        </p:blipFill>
        <p:spPr>
          <a:xfrm>
            <a:off x="666247" y="874443"/>
            <a:ext cx="10864649" cy="5399107"/>
          </a:xfrm>
        </p:spPr>
      </p:pic>
      <p:sp>
        <p:nvSpPr>
          <p:cNvPr id="3" name="TextBox 2">
            <a:extLst>
              <a:ext uri="{FF2B5EF4-FFF2-40B4-BE49-F238E27FC236}">
                <a16:creationId xmlns:a16="http://schemas.microsoft.com/office/drawing/2014/main" id="{79490D40-3729-F632-CD43-85AD1B3483AD}"/>
              </a:ext>
            </a:extLst>
          </p:cNvPr>
          <p:cNvSpPr txBox="1"/>
          <p:nvPr/>
        </p:nvSpPr>
        <p:spPr>
          <a:xfrm>
            <a:off x="9998511" y="1024059"/>
            <a:ext cx="21956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rgbClr val="000000"/>
              </a:solidFill>
              <a:ea typeface="Cambria"/>
            </a:endParaRPr>
          </a:p>
        </p:txBody>
      </p:sp>
      <p:sp>
        <p:nvSpPr>
          <p:cNvPr id="17" name="Rectangle 16">
            <a:extLst>
              <a:ext uri="{FF2B5EF4-FFF2-40B4-BE49-F238E27FC236}">
                <a16:creationId xmlns:a16="http://schemas.microsoft.com/office/drawing/2014/main" id="{FC4E9E09-757E-F8A9-2749-4202E36B22F4}"/>
              </a:ext>
            </a:extLst>
          </p:cNvPr>
          <p:cNvSpPr/>
          <p:nvPr/>
        </p:nvSpPr>
        <p:spPr>
          <a:xfrm>
            <a:off x="8135583" y="938720"/>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C1612BF-FE85-294E-B3F8-FBC1FA45EC51}"/>
              </a:ext>
            </a:extLst>
          </p:cNvPr>
          <p:cNvSpPr txBox="1"/>
          <p:nvPr/>
        </p:nvSpPr>
        <p:spPr>
          <a:xfrm>
            <a:off x="8220921" y="952944"/>
            <a:ext cx="2517479"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0070C0"/>
                </a:solidFill>
                <a:latin typeface="Roboto"/>
                <a:ea typeface="Roboto"/>
                <a:cs typeface="Roboto"/>
              </a:rPr>
              <a:t>Student Assessment</a:t>
            </a:r>
          </a:p>
          <a:p>
            <a:endParaRPr lang="en-US">
              <a:solidFill>
                <a:srgbClr val="0070C0"/>
              </a:solidFill>
              <a:ea typeface="Cambria"/>
            </a:endParaRPr>
          </a:p>
        </p:txBody>
      </p:sp>
      <p:sp>
        <p:nvSpPr>
          <p:cNvPr id="5" name="Rectangle 4">
            <a:extLst>
              <a:ext uri="{FF2B5EF4-FFF2-40B4-BE49-F238E27FC236}">
                <a16:creationId xmlns:a16="http://schemas.microsoft.com/office/drawing/2014/main" id="{D001FA5B-CD0B-2C29-DA7F-0BB54A20FC45}"/>
              </a:ext>
            </a:extLst>
          </p:cNvPr>
          <p:cNvSpPr/>
          <p:nvPr/>
        </p:nvSpPr>
        <p:spPr>
          <a:xfrm>
            <a:off x="1061340" y="949017"/>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Question Data</a:t>
            </a:r>
          </a:p>
        </p:txBody>
      </p:sp>
      <p:sp>
        <p:nvSpPr>
          <p:cNvPr id="6" name="Rectangle 5">
            <a:extLst>
              <a:ext uri="{FF2B5EF4-FFF2-40B4-BE49-F238E27FC236}">
                <a16:creationId xmlns:a16="http://schemas.microsoft.com/office/drawing/2014/main" id="{5BE63518-AC95-63EC-85C0-D90C358B8E99}"/>
              </a:ext>
            </a:extLst>
          </p:cNvPr>
          <p:cNvSpPr/>
          <p:nvPr/>
        </p:nvSpPr>
        <p:spPr>
          <a:xfrm>
            <a:off x="1061339" y="2689260"/>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Model Training</a:t>
            </a:r>
          </a:p>
        </p:txBody>
      </p:sp>
      <p:sp>
        <p:nvSpPr>
          <p:cNvPr id="7" name="Rectangle 6">
            <a:extLst>
              <a:ext uri="{FF2B5EF4-FFF2-40B4-BE49-F238E27FC236}">
                <a16:creationId xmlns:a16="http://schemas.microsoft.com/office/drawing/2014/main" id="{3E9A8723-25A0-61CA-B244-776DACD708A1}"/>
              </a:ext>
            </a:extLst>
          </p:cNvPr>
          <p:cNvSpPr/>
          <p:nvPr/>
        </p:nvSpPr>
        <p:spPr>
          <a:xfrm>
            <a:off x="1061339" y="5902017"/>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Output Prediction</a:t>
            </a:r>
          </a:p>
        </p:txBody>
      </p:sp>
      <p:sp>
        <p:nvSpPr>
          <p:cNvPr id="8" name="Rectangle 7">
            <a:extLst>
              <a:ext uri="{FF2B5EF4-FFF2-40B4-BE49-F238E27FC236}">
                <a16:creationId xmlns:a16="http://schemas.microsoft.com/office/drawing/2014/main" id="{C89BEF2B-4DEF-E1EC-3AB8-20CACE08DA99}"/>
              </a:ext>
            </a:extLst>
          </p:cNvPr>
          <p:cNvSpPr/>
          <p:nvPr/>
        </p:nvSpPr>
        <p:spPr>
          <a:xfrm>
            <a:off x="8217961" y="3059963"/>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Model Training</a:t>
            </a:r>
          </a:p>
        </p:txBody>
      </p:sp>
      <p:sp>
        <p:nvSpPr>
          <p:cNvPr id="9" name="Rectangle 8">
            <a:extLst>
              <a:ext uri="{FF2B5EF4-FFF2-40B4-BE49-F238E27FC236}">
                <a16:creationId xmlns:a16="http://schemas.microsoft.com/office/drawing/2014/main" id="{783BDB53-67F8-C12D-2857-FAFE0F5837D3}"/>
              </a:ext>
            </a:extLst>
          </p:cNvPr>
          <p:cNvSpPr/>
          <p:nvPr/>
        </p:nvSpPr>
        <p:spPr>
          <a:xfrm>
            <a:off x="8217960" y="5902016"/>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Interactive Games</a:t>
            </a:r>
          </a:p>
        </p:txBody>
      </p:sp>
      <p:sp>
        <p:nvSpPr>
          <p:cNvPr id="10" name="Rectangle 9">
            <a:extLst>
              <a:ext uri="{FF2B5EF4-FFF2-40B4-BE49-F238E27FC236}">
                <a16:creationId xmlns:a16="http://schemas.microsoft.com/office/drawing/2014/main" id="{233FA97B-55B4-9001-2889-B219A7B0FD3B}"/>
              </a:ext>
            </a:extLst>
          </p:cNvPr>
          <p:cNvSpPr/>
          <p:nvPr/>
        </p:nvSpPr>
        <p:spPr>
          <a:xfrm>
            <a:off x="4583015" y="1432989"/>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API</a:t>
            </a:r>
            <a:endParaRPr lang="en-US">
              <a:solidFill>
                <a:schemeClr val="tx2"/>
              </a:solidFill>
            </a:endParaRPr>
          </a:p>
        </p:txBody>
      </p:sp>
      <p:sp>
        <p:nvSpPr>
          <p:cNvPr id="19" name="Rectangle 18">
            <a:extLst>
              <a:ext uri="{FF2B5EF4-FFF2-40B4-BE49-F238E27FC236}">
                <a16:creationId xmlns:a16="http://schemas.microsoft.com/office/drawing/2014/main" id="{4C2F71C4-5D45-D3F4-4CDB-781D0CAE6B9A}"/>
              </a:ext>
            </a:extLst>
          </p:cNvPr>
          <p:cNvSpPr/>
          <p:nvPr/>
        </p:nvSpPr>
        <p:spPr>
          <a:xfrm>
            <a:off x="4583015" y="5716666"/>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Mobile Application</a:t>
            </a:r>
          </a:p>
        </p:txBody>
      </p:sp>
    </p:spTree>
    <p:extLst>
      <p:ext uri="{BB962C8B-B14F-4D97-AF65-F5344CB8AC3E}">
        <p14:creationId xmlns:p14="http://schemas.microsoft.com/office/powerpoint/2010/main" val="2854534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A34C0-4F6C-D1AE-95FE-EB474B95CD5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5891DE-914F-C45D-1DCD-AE8EC7750819}"/>
              </a:ext>
            </a:extLst>
          </p:cNvPr>
          <p:cNvSpPr>
            <a:spLocks noGrp="1"/>
          </p:cNvSpPr>
          <p:nvPr>
            <p:ph idx="1"/>
          </p:nvPr>
        </p:nvSpPr>
        <p:spPr>
          <a:xfrm>
            <a:off x="290946" y="1408730"/>
            <a:ext cx="11697854" cy="4915870"/>
          </a:xfrm>
        </p:spPr>
        <p:txBody>
          <a:bodyPr vert="horz" lIns="91440" tIns="45720" rIns="91440" bIns="45720" rtlCol="0" anchor="t">
            <a:noAutofit/>
          </a:bodyPr>
          <a:lstStyle/>
          <a:p>
            <a:pPr>
              <a:buAutoNum type="arabicPeriod"/>
            </a:pPr>
            <a:r>
              <a:rPr lang="en-US" sz="1800" b="0" i="0">
                <a:solidFill>
                  <a:srgbClr val="0D0D0D"/>
                </a:solidFill>
                <a:effectLst/>
                <a:ea typeface="+mn-lt"/>
                <a:cs typeface="+mn-lt"/>
              </a:rPr>
              <a:t>C. Kariyawasam, M. </a:t>
            </a:r>
            <a:r>
              <a:rPr lang="en-US" sz="1800" b="0" i="0" err="1">
                <a:solidFill>
                  <a:srgbClr val="0D0D0D"/>
                </a:solidFill>
                <a:effectLst/>
                <a:ea typeface="+mn-lt"/>
                <a:cs typeface="+mn-lt"/>
              </a:rPr>
              <a:t>Nadeeshani</a:t>
            </a:r>
            <a:r>
              <a:rPr lang="en-US" sz="1800" b="0" i="0">
                <a:solidFill>
                  <a:srgbClr val="0D0D0D"/>
                </a:solidFill>
                <a:effectLst/>
                <a:ea typeface="+mn-lt"/>
                <a:cs typeface="+mn-lt"/>
              </a:rPr>
              <a:t>, T. Hamid, I. Subasinghe, and P. Ratnayake, "A Gamified Approach for Screening and Intervention of Dyslexia, Dysgraphia and Dyscalculia," presented at the 2019 International Conference on Advancements in Computing (ICAC), Malabe, Sri Lanka, Dec. 5-7, 2019. DOI: 10.1109/ICAC49085.2019.9103336. </a:t>
            </a:r>
            <a:endParaRPr lang="en-US" sz="1800" b="0" i="0">
              <a:solidFill>
                <a:srgbClr val="0D0D0D"/>
              </a:solidFill>
              <a:effectLst/>
              <a:ea typeface="Cambria"/>
            </a:endParaRPr>
          </a:p>
          <a:p>
            <a:pPr>
              <a:buAutoNum type="arabicPeriod"/>
            </a:pPr>
            <a:r>
              <a:rPr lang="en-US" sz="1800" b="0" i="0">
                <a:solidFill>
                  <a:srgbClr val="0D0D0D"/>
                </a:solidFill>
                <a:effectLst/>
                <a:ea typeface="+mn-lt"/>
                <a:cs typeface="+mn-lt"/>
              </a:rPr>
              <a:t>A. </a:t>
            </a:r>
            <a:r>
              <a:rPr lang="en-US" sz="1800">
                <a:solidFill>
                  <a:srgbClr val="0D0D0D"/>
                </a:solidFill>
                <a:ea typeface="+mn-lt"/>
                <a:cs typeface="+mn-lt"/>
              </a:rPr>
              <a:t>Author</a:t>
            </a:r>
            <a:r>
              <a:rPr lang="en-US" sz="1800" b="0" i="0">
                <a:solidFill>
                  <a:srgbClr val="0D0D0D"/>
                </a:solidFill>
                <a:effectLst/>
                <a:ea typeface="+mn-lt"/>
                <a:cs typeface="+mn-lt"/>
              </a:rPr>
              <a:t>, "</a:t>
            </a:r>
            <a:r>
              <a:rPr lang="en-US" sz="1800">
                <a:solidFill>
                  <a:srgbClr val="0D0D0D"/>
                </a:solidFill>
                <a:ea typeface="+mn-lt"/>
                <a:cs typeface="+mn-lt"/>
              </a:rPr>
              <a:t>ALEXZA: A Mobile Application For Dyslexics," </a:t>
            </a:r>
            <a:r>
              <a:rPr lang="en-US" sz="1800" b="0" i="0">
                <a:solidFill>
                  <a:srgbClr val="0D0D0D"/>
                </a:solidFill>
                <a:effectLst/>
                <a:ea typeface="+mn-lt"/>
                <a:cs typeface="+mn-lt"/>
              </a:rPr>
              <a:t>vol. </a:t>
            </a:r>
            <a:r>
              <a:rPr lang="en-US" sz="1800">
                <a:solidFill>
                  <a:srgbClr val="0D0D0D"/>
                </a:solidFill>
                <a:ea typeface="+mn-lt"/>
                <a:cs typeface="+mn-lt"/>
              </a:rPr>
              <a:t>10</a:t>
            </a:r>
            <a:r>
              <a:rPr lang="en-US" sz="1800" b="0" i="0">
                <a:solidFill>
                  <a:srgbClr val="0D0D0D"/>
                </a:solidFill>
                <a:effectLst/>
                <a:ea typeface="+mn-lt"/>
                <a:cs typeface="+mn-lt"/>
              </a:rPr>
              <a:t>, no. 1, pp. </a:t>
            </a:r>
            <a:r>
              <a:rPr lang="en-US" sz="1800">
                <a:solidFill>
                  <a:srgbClr val="0D0D0D"/>
                </a:solidFill>
                <a:ea typeface="+mn-lt"/>
                <a:cs typeface="+mn-lt"/>
              </a:rPr>
              <a:t>25-35</a:t>
            </a:r>
            <a:r>
              <a:rPr lang="en-US" sz="1800" b="0" i="0">
                <a:solidFill>
                  <a:srgbClr val="0D0D0D"/>
                </a:solidFill>
                <a:effectLst/>
                <a:ea typeface="+mn-lt"/>
                <a:cs typeface="+mn-lt"/>
              </a:rPr>
              <a:t>, </a:t>
            </a:r>
            <a:r>
              <a:rPr lang="en-US" sz="1800">
                <a:solidFill>
                  <a:srgbClr val="0D0D0D"/>
                </a:solidFill>
                <a:ea typeface="+mn-lt"/>
                <a:cs typeface="+mn-lt"/>
              </a:rPr>
              <a:t>2024</a:t>
            </a:r>
            <a:r>
              <a:rPr lang="en-US" sz="1800" b="0" i="0">
                <a:solidFill>
                  <a:srgbClr val="0D0D0D"/>
                </a:solidFill>
                <a:effectLst/>
                <a:ea typeface="+mn-lt"/>
                <a:cs typeface="+mn-lt"/>
              </a:rPr>
              <a:t>.</a:t>
            </a:r>
            <a:r>
              <a:rPr lang="en-US" sz="1800">
                <a:solidFill>
                  <a:srgbClr val="0D0D0D"/>
                </a:solidFill>
                <a:ea typeface="+mn-lt"/>
                <a:cs typeface="+mn-lt"/>
              </a:rPr>
              <a:t> </a:t>
            </a:r>
          </a:p>
          <a:p>
            <a:pPr>
              <a:buAutoNum type="arabicPeriod"/>
            </a:pPr>
            <a:r>
              <a:rPr lang="en-US" sz="1800">
                <a:solidFill>
                  <a:srgbClr val="0D0D0D"/>
                </a:solidFill>
                <a:ea typeface="+mn-lt"/>
                <a:cs typeface="+mn-lt"/>
              </a:rPr>
              <a:t>B</a:t>
            </a:r>
            <a:r>
              <a:rPr lang="en-US" sz="1800" b="0" i="0">
                <a:solidFill>
                  <a:srgbClr val="0D0D0D"/>
                </a:solidFill>
                <a:effectLst/>
                <a:ea typeface="+mn-lt"/>
                <a:cs typeface="+mn-lt"/>
              </a:rPr>
              <a:t>.</a:t>
            </a:r>
            <a:r>
              <a:rPr lang="en-US" sz="1800">
                <a:solidFill>
                  <a:srgbClr val="0D0D0D"/>
                </a:solidFill>
                <a:ea typeface="+mn-lt"/>
                <a:cs typeface="+mn-lt"/>
              </a:rPr>
              <a:t> Author, "Nana Shilpa - A Mobile-Based Screening and Refinement System to Identify the Risk of Dyslexia and Dysgraphia Learning Disabilities in Primary School Students," pp</a:t>
            </a:r>
            <a:r>
              <a:rPr lang="en-US" sz="1800" b="0" i="0">
                <a:solidFill>
                  <a:srgbClr val="0D0D0D"/>
                </a:solidFill>
                <a:effectLst/>
                <a:ea typeface="+mn-lt"/>
                <a:cs typeface="+mn-lt"/>
              </a:rPr>
              <a:t>. </a:t>
            </a:r>
            <a:r>
              <a:rPr lang="en-US" sz="1800">
                <a:solidFill>
                  <a:srgbClr val="0D0D0D"/>
                </a:solidFill>
                <a:ea typeface="+mn-lt"/>
                <a:cs typeface="+mn-lt"/>
              </a:rPr>
              <a:t>50-60, 2024. </a:t>
            </a:r>
          </a:p>
          <a:p>
            <a:pPr>
              <a:buAutoNum type="arabicPeriod"/>
            </a:pPr>
            <a:r>
              <a:rPr lang="en-US" sz="1800">
                <a:solidFill>
                  <a:srgbClr val="0D0D0D"/>
                </a:solidFill>
                <a:ea typeface="+mn-lt"/>
                <a:cs typeface="+mn-lt"/>
              </a:rPr>
              <a:t>Nessy Learning</a:t>
            </a:r>
            <a:r>
              <a:rPr lang="en-US" sz="1800" b="0" i="0">
                <a:solidFill>
                  <a:srgbClr val="0D0D0D"/>
                </a:solidFill>
                <a:effectLst/>
                <a:ea typeface="+mn-lt"/>
                <a:cs typeface="+mn-lt"/>
              </a:rPr>
              <a:t>, </a:t>
            </a:r>
            <a:r>
              <a:rPr lang="en-US" sz="1800">
                <a:solidFill>
                  <a:srgbClr val="0D0D0D"/>
                </a:solidFill>
                <a:ea typeface="+mn-lt"/>
                <a:cs typeface="+mn-lt"/>
              </a:rPr>
              <a:t>"</a:t>
            </a:r>
            <a:r>
              <a:rPr lang="en-US" sz="1800" err="1">
                <a:solidFill>
                  <a:srgbClr val="0D0D0D"/>
                </a:solidFill>
                <a:ea typeface="+mn-lt"/>
                <a:cs typeface="+mn-lt"/>
              </a:rPr>
              <a:t>Nezzy</a:t>
            </a:r>
            <a:r>
              <a:rPr lang="en-US" sz="1800">
                <a:solidFill>
                  <a:srgbClr val="0D0D0D"/>
                </a:solidFill>
                <a:ea typeface="+mn-lt"/>
                <a:cs typeface="+mn-lt"/>
              </a:rPr>
              <a:t> Learning," [Online]. Available: </a:t>
            </a:r>
            <a:r>
              <a:rPr lang="en-US" sz="1800">
                <a:solidFill>
                  <a:srgbClr val="0D0D0D"/>
                </a:solidFill>
                <a:ea typeface="+mn-lt"/>
                <a:cs typeface="+mn-lt"/>
                <a:hlinkClick r:id="rId2">
                  <a:extLst>
                    <a:ext uri="{A12FA001-AC4F-418D-AE19-62706E023703}">
                      <ahyp:hlinkClr xmlns:ahyp="http://schemas.microsoft.com/office/drawing/2018/hyperlinkcolor" val="tx"/>
                    </a:ext>
                  </a:extLst>
                </a:hlinkClick>
              </a:rPr>
              <a:t>https://www.nessy</a:t>
            </a:r>
            <a:r>
              <a:rPr lang="en-US" sz="1800" b="0" i="0">
                <a:solidFill>
                  <a:srgbClr val="0D0D0D"/>
                </a:solidFill>
                <a:effectLst/>
                <a:ea typeface="+mn-lt"/>
                <a:cs typeface="+mn-lt"/>
                <a:hlinkClick r:id="rId2">
                  <a:extLst>
                    <a:ext uri="{A12FA001-AC4F-418D-AE19-62706E023703}">
                      <ahyp:hlinkClr xmlns:ahyp="http://schemas.microsoft.com/office/drawing/2018/hyperlinkcolor" val="tx"/>
                    </a:ext>
                  </a:extLst>
                </a:hlinkClick>
              </a:rPr>
              <a:t>.</a:t>
            </a:r>
            <a:r>
              <a:rPr lang="en-US" sz="1800">
                <a:solidFill>
                  <a:srgbClr val="0D0D0D"/>
                </a:solidFill>
                <a:ea typeface="+mn-lt"/>
                <a:cs typeface="+mn-lt"/>
                <a:hlinkClick r:id="rId2">
                  <a:extLst>
                    <a:ext uri="{A12FA001-AC4F-418D-AE19-62706E023703}">
                      <ahyp:hlinkClr xmlns:ahyp="http://schemas.microsoft.com/office/drawing/2018/hyperlinkcolor" val="tx"/>
                    </a:ext>
                  </a:extLst>
                </a:hlinkClick>
              </a:rPr>
              <a:t>com/en-gb</a:t>
            </a:r>
            <a:r>
              <a:rPr lang="en-US" sz="1800" b="0" i="0">
                <a:solidFill>
                  <a:srgbClr val="0D0D0D"/>
                </a:solidFill>
                <a:effectLst/>
                <a:ea typeface="+mn-lt"/>
                <a:cs typeface="+mn-lt"/>
              </a:rPr>
              <a:t>. </a:t>
            </a:r>
            <a:r>
              <a:rPr lang="en-US" sz="1800">
                <a:solidFill>
                  <a:srgbClr val="0D0D0D"/>
                </a:solidFill>
                <a:ea typeface="+mn-lt"/>
                <a:cs typeface="+mn-lt"/>
              </a:rPr>
              <a:t>[Accessed</a:t>
            </a:r>
            <a:r>
              <a:rPr lang="en-US" sz="1800" b="0" i="0">
                <a:solidFill>
                  <a:srgbClr val="0D0D0D"/>
                </a:solidFill>
                <a:effectLst/>
                <a:ea typeface="+mn-lt"/>
                <a:cs typeface="+mn-lt"/>
              </a:rPr>
              <a:t>:</a:t>
            </a:r>
            <a:r>
              <a:rPr lang="en-US" sz="1800">
                <a:solidFill>
                  <a:srgbClr val="0D0D0D"/>
                </a:solidFill>
                <a:ea typeface="+mn-lt"/>
                <a:cs typeface="+mn-lt"/>
              </a:rPr>
              <a:t> Aug</a:t>
            </a:r>
            <a:r>
              <a:rPr lang="en-US" sz="1800" b="0" i="0">
                <a:solidFill>
                  <a:srgbClr val="0D0D0D"/>
                </a:solidFill>
                <a:effectLst/>
                <a:ea typeface="+mn-lt"/>
                <a:cs typeface="+mn-lt"/>
              </a:rPr>
              <a:t>. </a:t>
            </a:r>
            <a:r>
              <a:rPr lang="en-US" sz="1800">
                <a:solidFill>
                  <a:srgbClr val="0D0D0D"/>
                </a:solidFill>
                <a:ea typeface="+mn-lt"/>
                <a:cs typeface="+mn-lt"/>
              </a:rPr>
              <a:t>5, 2024]. Available: </a:t>
            </a:r>
            <a:r>
              <a:rPr lang="en-US" sz="1800">
                <a:solidFill>
                  <a:srgbClr val="0D0D0D"/>
                </a:solidFill>
                <a:ea typeface="+mn-lt"/>
                <a:cs typeface="+mn-lt"/>
                <a:hlinkClick r:id="rId2"/>
              </a:rPr>
              <a:t>Nessy Learning</a:t>
            </a:r>
            <a:endParaRPr lang="en-US" sz="1800">
              <a:solidFill>
                <a:srgbClr val="0D0D0D"/>
              </a:solidFill>
              <a:ea typeface="Cambria"/>
            </a:endParaRPr>
          </a:p>
          <a:p>
            <a:pPr>
              <a:buAutoNum type="arabicPeriod"/>
            </a:pPr>
            <a:r>
              <a:rPr lang="en-US" sz="1800">
                <a:solidFill>
                  <a:srgbClr val="0D0D0D"/>
                </a:solidFill>
                <a:ea typeface="+mn-lt"/>
                <a:cs typeface="+mn-lt"/>
              </a:rPr>
              <a:t>C</a:t>
            </a:r>
            <a:r>
              <a:rPr lang="en-US" sz="1800" b="0" i="0">
                <a:solidFill>
                  <a:srgbClr val="0D0D0D"/>
                </a:solidFill>
                <a:effectLst/>
                <a:ea typeface="+mn-lt"/>
                <a:cs typeface="+mn-lt"/>
              </a:rPr>
              <a:t>. </a:t>
            </a:r>
            <a:r>
              <a:rPr lang="en-US" sz="1800">
                <a:solidFill>
                  <a:srgbClr val="0D0D0D"/>
                </a:solidFill>
                <a:ea typeface="+mn-lt"/>
                <a:cs typeface="+mn-lt"/>
              </a:rPr>
              <a:t>Author</a:t>
            </a:r>
            <a:r>
              <a:rPr lang="en-US" sz="1800" b="0" i="0">
                <a:solidFill>
                  <a:srgbClr val="0D0D0D"/>
                </a:solidFill>
                <a:effectLst/>
                <a:ea typeface="+mn-lt"/>
                <a:cs typeface="+mn-lt"/>
              </a:rPr>
              <a:t>, "</a:t>
            </a:r>
            <a:r>
              <a:rPr lang="en-US" sz="1800">
                <a:solidFill>
                  <a:srgbClr val="0D0D0D"/>
                </a:solidFill>
                <a:ea typeface="+mn-lt"/>
                <a:cs typeface="+mn-lt"/>
              </a:rPr>
              <a:t>A Gamified Approach for Screening and Intervention </a:t>
            </a:r>
            <a:r>
              <a:rPr lang="en-US" sz="1800" b="0" i="0">
                <a:solidFill>
                  <a:srgbClr val="0D0D0D"/>
                </a:solidFill>
                <a:effectLst/>
                <a:ea typeface="+mn-lt"/>
                <a:cs typeface="+mn-lt"/>
              </a:rPr>
              <a:t>of </a:t>
            </a:r>
            <a:r>
              <a:rPr lang="en-US" sz="1800">
                <a:solidFill>
                  <a:srgbClr val="0D0D0D"/>
                </a:solidFill>
                <a:ea typeface="+mn-lt"/>
                <a:cs typeface="+mn-lt"/>
              </a:rPr>
              <a:t>Dyslexia, Dysgraphia and Dyscalculia</a:t>
            </a:r>
            <a:r>
              <a:rPr lang="en-US" sz="1800" b="0" i="0">
                <a:solidFill>
                  <a:srgbClr val="0D0D0D"/>
                </a:solidFill>
                <a:effectLst/>
                <a:ea typeface="+mn-lt"/>
                <a:cs typeface="+mn-lt"/>
              </a:rPr>
              <a:t>," </a:t>
            </a:r>
            <a:r>
              <a:rPr lang="en-US" sz="1800">
                <a:solidFill>
                  <a:srgbClr val="0D0D0D"/>
                </a:solidFill>
                <a:ea typeface="+mn-lt"/>
                <a:cs typeface="+mn-lt"/>
              </a:rPr>
              <a:t>vol. 15</a:t>
            </a:r>
            <a:r>
              <a:rPr lang="en-US" sz="1800" b="0" i="0">
                <a:solidFill>
                  <a:srgbClr val="0D0D0D"/>
                </a:solidFill>
                <a:effectLst/>
                <a:ea typeface="+mn-lt"/>
                <a:cs typeface="+mn-lt"/>
              </a:rPr>
              <a:t>, </a:t>
            </a:r>
            <a:r>
              <a:rPr lang="en-US" sz="1800">
                <a:solidFill>
                  <a:srgbClr val="0D0D0D"/>
                </a:solidFill>
                <a:ea typeface="+mn-lt"/>
                <a:cs typeface="+mn-lt"/>
              </a:rPr>
              <a:t>no</a:t>
            </a:r>
            <a:r>
              <a:rPr lang="en-US" sz="1800" b="0" i="0">
                <a:solidFill>
                  <a:srgbClr val="0D0D0D"/>
                </a:solidFill>
                <a:effectLst/>
                <a:ea typeface="+mn-lt"/>
                <a:cs typeface="+mn-lt"/>
              </a:rPr>
              <a:t>. </a:t>
            </a:r>
            <a:r>
              <a:rPr lang="en-US" sz="1800">
                <a:solidFill>
                  <a:srgbClr val="0D0D0D"/>
                </a:solidFill>
                <a:ea typeface="+mn-lt"/>
                <a:cs typeface="+mn-lt"/>
              </a:rPr>
              <a:t>3</a:t>
            </a:r>
            <a:r>
              <a:rPr lang="en-US" sz="1800" b="0" i="0">
                <a:solidFill>
                  <a:srgbClr val="0D0D0D"/>
                </a:solidFill>
                <a:effectLst/>
                <a:ea typeface="+mn-lt"/>
                <a:cs typeface="+mn-lt"/>
              </a:rPr>
              <a:t>, </a:t>
            </a:r>
            <a:r>
              <a:rPr lang="en-US" sz="1800">
                <a:solidFill>
                  <a:srgbClr val="0D0D0D"/>
                </a:solidFill>
                <a:ea typeface="+mn-lt"/>
                <a:cs typeface="+mn-lt"/>
              </a:rPr>
              <a:t>pp</a:t>
            </a:r>
            <a:r>
              <a:rPr lang="en-US" sz="1800" b="0" i="0">
                <a:solidFill>
                  <a:srgbClr val="0D0D0D"/>
                </a:solidFill>
                <a:effectLst/>
                <a:ea typeface="+mn-lt"/>
                <a:cs typeface="+mn-lt"/>
              </a:rPr>
              <a:t>. </a:t>
            </a:r>
            <a:r>
              <a:rPr lang="en-US" sz="1800">
                <a:solidFill>
                  <a:srgbClr val="0D0D0D"/>
                </a:solidFill>
                <a:ea typeface="+mn-lt"/>
                <a:cs typeface="+mn-lt"/>
              </a:rPr>
              <a:t>100-110, 2024. </a:t>
            </a:r>
            <a:endParaRPr lang="en-US" sz="1800">
              <a:solidFill>
                <a:srgbClr val="000000"/>
              </a:solidFill>
              <a:ea typeface="+mn-lt"/>
              <a:cs typeface="+mn-lt"/>
            </a:endParaRPr>
          </a:p>
          <a:p>
            <a:pPr>
              <a:buAutoNum type="arabicPeriod"/>
            </a:pPr>
            <a:r>
              <a:rPr lang="en-US" sz="1800">
                <a:solidFill>
                  <a:srgbClr val="0D0D0D"/>
                </a:solidFill>
                <a:ea typeface="+mn-lt"/>
                <a:cs typeface="+mn-lt"/>
              </a:rPr>
              <a:t>Tests for Dyslexia and Learning Disabilities | Dyslexia Help at the University of Michigan. Available: Dyslexia Help - University of Michigan</a:t>
            </a:r>
            <a:endParaRPr lang="en-US" sz="1800">
              <a:ea typeface="Cambria"/>
            </a:endParaRPr>
          </a:p>
          <a:p>
            <a:pPr>
              <a:buAutoNum type="arabicPeriod"/>
            </a:pPr>
            <a:endParaRPr lang="en-US" sz="1400">
              <a:solidFill>
                <a:srgbClr val="0D0D0D"/>
              </a:solidFill>
              <a:ea typeface="Cambria"/>
            </a:endParaRPr>
          </a:p>
          <a:p>
            <a:pPr>
              <a:buAutoNum type="arabicPeriod"/>
            </a:pPr>
            <a:endParaRPr lang="en-US" sz="1400">
              <a:solidFill>
                <a:srgbClr val="0F6FC6"/>
              </a:solidFill>
              <a:ea typeface="Cambria"/>
            </a:endParaRPr>
          </a:p>
          <a:p>
            <a:pPr marL="514350" indent="-514350">
              <a:buAutoNum type="arabicPeriod"/>
            </a:pPr>
            <a:endParaRPr lang="en-US">
              <a:ea typeface="Cambria"/>
            </a:endParaRPr>
          </a:p>
        </p:txBody>
      </p:sp>
      <p:sp>
        <p:nvSpPr>
          <p:cNvPr id="13" name="TextBox 12">
            <a:extLst>
              <a:ext uri="{FF2B5EF4-FFF2-40B4-BE49-F238E27FC236}">
                <a16:creationId xmlns:a16="http://schemas.microsoft.com/office/drawing/2014/main" id="{3F9F9C21-A87A-7E5A-9319-C6466A5FC5F6}"/>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Calibri"/>
                <a:cs typeface="Calibri"/>
              </a:rPr>
              <a:t>REFERENCES</a:t>
            </a:r>
            <a:endParaRPr lang="en-US"/>
          </a:p>
        </p:txBody>
      </p:sp>
      <p:pic>
        <p:nvPicPr>
          <p:cNvPr id="15" name="Picture 14" descr="A logo with a gradient of purple and pink colors&#10;&#10;Description automatically generated">
            <a:extLst>
              <a:ext uri="{FF2B5EF4-FFF2-40B4-BE49-F238E27FC236}">
                <a16:creationId xmlns:a16="http://schemas.microsoft.com/office/drawing/2014/main" id="{7CE0FDAE-BC1C-CEDC-8115-8A8B0B5E0EAB}"/>
              </a:ext>
            </a:extLst>
          </p:cNvPr>
          <p:cNvPicPr>
            <a:picLocks/>
          </p:cNvPicPr>
          <p:nvPr/>
        </p:nvPicPr>
        <p:blipFill>
          <a:blip r:embed="rId3"/>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ectangle 4">
            <a:extLst>
              <a:ext uri="{FF2B5EF4-FFF2-40B4-BE49-F238E27FC236}">
                <a16:creationId xmlns:a16="http://schemas.microsoft.com/office/drawing/2014/main" id="{B0E13C5C-3585-7F6B-0F4B-24F93606AD8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IT21345128</a:t>
            </a:r>
            <a:r>
              <a:rPr lang="en-US" sz="1800">
                <a:solidFill>
                  <a:schemeClr val="tx1"/>
                </a:solidFill>
              </a:rPr>
              <a:t>   |   </a:t>
            </a:r>
            <a:r>
              <a:rPr lang="en-US">
                <a:solidFill>
                  <a:schemeClr val="tx1"/>
                </a:solidFill>
              </a:rPr>
              <a:t>Dissanayake D.M.O.W</a:t>
            </a:r>
            <a:endParaRPr lang="en-US" sz="1800" b="1">
              <a:solidFill>
                <a:schemeClr val="tx1"/>
              </a:solidFill>
              <a:ea typeface="Cambria"/>
            </a:endParaRPr>
          </a:p>
        </p:txBody>
      </p:sp>
    </p:spTree>
    <p:extLst>
      <p:ext uri="{BB962C8B-B14F-4D97-AF65-F5344CB8AC3E}">
        <p14:creationId xmlns:p14="http://schemas.microsoft.com/office/powerpoint/2010/main" val="44346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67558-FA85-F5F3-248F-F06FABFA516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F5B0ED9-7EC0-87B0-CB81-1FF31B4EBEA8}"/>
              </a:ext>
            </a:extLst>
          </p:cNvPr>
          <p:cNvSpPr/>
          <p:nvPr/>
        </p:nvSpPr>
        <p:spPr>
          <a:xfrm>
            <a:off x="9690100" y="0"/>
            <a:ext cx="2501900" cy="2552700"/>
          </a:xfrm>
          <a:prstGeom prst="rect">
            <a:avLst/>
          </a:prstGeom>
          <a:solidFill>
            <a:srgbClr val="C4D1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67DB8EB-271C-8698-12EB-AF443BE1B233}"/>
              </a:ext>
            </a:extLst>
          </p:cNvPr>
          <p:cNvSpPr/>
          <p:nvPr/>
        </p:nvSpPr>
        <p:spPr>
          <a:xfrm>
            <a:off x="2687817"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IT21072888</a:t>
            </a:r>
            <a:r>
              <a:rPr lang="en-US" sz="1800" b="1">
                <a:solidFill>
                  <a:schemeClr val="tx1"/>
                </a:solidFill>
              </a:rPr>
              <a:t>| </a:t>
            </a:r>
            <a:r>
              <a:rPr lang="en-US">
                <a:solidFill>
                  <a:schemeClr val="tx1"/>
                </a:solidFill>
              </a:rPr>
              <a:t>Samarakoon S.M.S.C</a:t>
            </a:r>
            <a:r>
              <a:rPr lang="en-US" b="1">
                <a:solidFill>
                  <a:schemeClr val="tx1"/>
                </a:solidFill>
              </a:rPr>
              <a:t> </a:t>
            </a:r>
            <a:r>
              <a:rPr lang="en-US" sz="1800" b="1">
                <a:solidFill>
                  <a:schemeClr val="tx1"/>
                </a:solidFill>
              </a:rPr>
              <a:t> </a:t>
            </a:r>
            <a:endParaRPr lang="en-US">
              <a:solidFill>
                <a:schemeClr val="tx1"/>
              </a:solidFill>
              <a:ea typeface="Cambria"/>
            </a:endParaRPr>
          </a:p>
        </p:txBody>
      </p:sp>
      <p:sp>
        <p:nvSpPr>
          <p:cNvPr id="8" name="Text Placeholder 5">
            <a:extLst>
              <a:ext uri="{FF2B5EF4-FFF2-40B4-BE49-F238E27FC236}">
                <a16:creationId xmlns:a16="http://schemas.microsoft.com/office/drawing/2014/main" id="{B64E79AE-FE78-E770-27C2-FB13E8A5C26A}"/>
              </a:ext>
            </a:extLst>
          </p:cNvPr>
          <p:cNvSpPr txBox="1">
            <a:spLocks/>
          </p:cNvSpPr>
          <p:nvPr/>
        </p:nvSpPr>
        <p:spPr>
          <a:xfrm>
            <a:off x="3053791" y="3150176"/>
            <a:ext cx="5112999" cy="54937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1800" b="1">
                <a:solidFill>
                  <a:schemeClr val="tx1"/>
                </a:solidFill>
              </a:rPr>
              <a:t>BSc (</a:t>
            </a:r>
            <a:r>
              <a:rPr lang="en-US" sz="1800" b="1">
                <a:solidFill>
                  <a:schemeClr val="tx1"/>
                </a:solidFill>
                <a:latin typeface="+mj-lt"/>
              </a:rPr>
              <a:t>Hons</a:t>
            </a:r>
            <a:r>
              <a:rPr lang="en-US" sz="1800" b="1">
                <a:solidFill>
                  <a:schemeClr val="tx1"/>
                </a:solidFill>
              </a:rPr>
              <a:t>) Degree in Information </a:t>
            </a:r>
            <a:r>
              <a:rPr lang="en-US" sz="1800" b="1">
                <a:solidFill>
                  <a:schemeClr val="tx1"/>
                </a:solidFill>
                <a:latin typeface="+mj-lt"/>
              </a:rPr>
              <a:t>Technology</a:t>
            </a:r>
            <a:endParaRPr lang="en-US" sz="1800" b="1">
              <a:solidFill>
                <a:schemeClr val="tx1"/>
              </a:solidFill>
              <a:ea typeface="Cambria"/>
            </a:endParaRPr>
          </a:p>
        </p:txBody>
      </p:sp>
      <p:sp>
        <p:nvSpPr>
          <p:cNvPr id="9" name="TextBox 8">
            <a:extLst>
              <a:ext uri="{FF2B5EF4-FFF2-40B4-BE49-F238E27FC236}">
                <a16:creationId xmlns:a16="http://schemas.microsoft.com/office/drawing/2014/main" id="{DA8D854C-0E5D-C610-14CE-876ED138B098}"/>
              </a:ext>
            </a:extLst>
          </p:cNvPr>
          <p:cNvSpPr txBox="1"/>
          <p:nvPr/>
        </p:nvSpPr>
        <p:spPr>
          <a:xfrm>
            <a:off x="184560" y="4035808"/>
            <a:ext cx="11901078" cy="1077218"/>
          </a:xfrm>
          <a:prstGeom prst="rect">
            <a:avLst/>
          </a:prstGeom>
          <a:noFill/>
        </p:spPr>
        <p:txBody>
          <a:bodyPr wrap="square" lIns="91440" tIns="45720" rIns="91440" bIns="45720" rtlCol="0" anchor="t">
            <a:spAutoFit/>
          </a:bodyPr>
          <a:lstStyle/>
          <a:p>
            <a:pPr algn="ctr"/>
            <a:r>
              <a:rPr lang="en-US" sz="3200" b="1">
                <a:solidFill>
                  <a:srgbClr val="C00000"/>
                </a:solidFill>
                <a:latin typeface="+mj-lt"/>
              </a:rPr>
              <a:t>Identify That</a:t>
            </a:r>
            <a:r>
              <a:rPr lang="en-US" sz="3200" b="1">
                <a:solidFill>
                  <a:srgbClr val="7030A0"/>
                </a:solidFill>
                <a:latin typeface="+mj-lt"/>
              </a:rPr>
              <a:t> </a:t>
            </a:r>
            <a:r>
              <a:rPr lang="en-US" sz="3200" b="1">
                <a:solidFill>
                  <a:srgbClr val="7030A0"/>
                </a:solidFill>
                <a:latin typeface="Calibri"/>
                <a:ea typeface="Calibri"/>
                <a:cs typeface="Calibri"/>
              </a:rPr>
              <a:t>Difficulty Spelling Words</a:t>
            </a:r>
            <a:r>
              <a:rPr lang="en-US" sz="3200" b="1">
                <a:solidFill>
                  <a:srgbClr val="7030A0"/>
                </a:solidFill>
                <a:latin typeface="+mj-lt"/>
              </a:rPr>
              <a:t> Dyslexia </a:t>
            </a:r>
            <a:r>
              <a:rPr lang="en-US" sz="3200" b="1">
                <a:solidFill>
                  <a:srgbClr val="A34174"/>
                </a:solidFill>
                <a:latin typeface="+mj-lt"/>
              </a:rPr>
              <a:t>May Be Present And</a:t>
            </a:r>
            <a:r>
              <a:rPr lang="en-US" sz="3200" b="1">
                <a:solidFill>
                  <a:srgbClr val="7030A0"/>
                </a:solidFill>
                <a:latin typeface="+mj-lt"/>
              </a:rPr>
              <a:t> </a:t>
            </a:r>
            <a:r>
              <a:rPr lang="en-US" sz="3200" b="1">
                <a:solidFill>
                  <a:srgbClr val="0070C0"/>
                </a:solidFill>
                <a:latin typeface="+mj-lt"/>
              </a:rPr>
              <a:t>Provide Activities To </a:t>
            </a:r>
            <a:r>
              <a:rPr lang="en-US" sz="3200" b="1">
                <a:solidFill>
                  <a:schemeClr val="accent5">
                    <a:lumMod val="49000"/>
                  </a:schemeClr>
                </a:solidFill>
                <a:latin typeface="+mj-lt"/>
              </a:rPr>
              <a:t>Reduce The Risk. </a:t>
            </a:r>
            <a:r>
              <a:rPr lang="en-US" sz="3200">
                <a:solidFill>
                  <a:schemeClr val="accent5">
                    <a:lumMod val="49000"/>
                  </a:schemeClr>
                </a:solidFill>
                <a:ea typeface="+mn-lt"/>
                <a:cs typeface="+mn-lt"/>
              </a:rPr>
              <a:t> </a:t>
            </a:r>
            <a:endParaRPr lang="en-US">
              <a:solidFill>
                <a:schemeClr val="accent5">
                  <a:lumMod val="49000"/>
                </a:schemeClr>
              </a:solidFill>
              <a:ea typeface="Cambria"/>
            </a:endParaRPr>
          </a:p>
        </p:txBody>
      </p:sp>
      <p:pic>
        <p:nvPicPr>
          <p:cNvPr id="10" name="Picture 9" descr="A logo with a gradient of purple and pink colors&#10;&#10;Description automatically generated">
            <a:extLst>
              <a:ext uri="{FF2B5EF4-FFF2-40B4-BE49-F238E27FC236}">
                <a16:creationId xmlns:a16="http://schemas.microsoft.com/office/drawing/2014/main" id="{78745A57-F044-0153-51DE-ADBA0F2A3837}"/>
              </a:ext>
            </a:extLst>
          </p:cNvPr>
          <p:cNvPicPr>
            <a:picLocks/>
          </p:cNvPicPr>
          <p:nvPr/>
        </p:nvPicPr>
        <p:blipFill>
          <a:blip r:embed="rId2"/>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60DA13D3-4B8A-5DD9-FDB6-AC8E8A5090C1}"/>
              </a:ext>
            </a:extLst>
          </p:cNvPr>
          <p:cNvSpPr txBox="1"/>
          <p:nvPr/>
        </p:nvSpPr>
        <p:spPr>
          <a:xfrm>
            <a:off x="2452385" y="2834456"/>
            <a:ext cx="6322663" cy="584775"/>
          </a:xfrm>
          <a:prstGeom prst="rect">
            <a:avLst/>
          </a:prstGeom>
          <a:noFill/>
        </p:spPr>
        <p:txBody>
          <a:bodyPr wrap="square" lIns="91440" tIns="45720" rIns="91440" bIns="45720" rtlCol="0" anchor="t">
            <a:spAutoFit/>
          </a:bodyPr>
          <a:lstStyle/>
          <a:p>
            <a:r>
              <a:rPr lang="en-US" sz="3200" b="1">
                <a:latin typeface="Calibri"/>
                <a:cs typeface="Calibri"/>
              </a:rPr>
              <a:t>IT21072888 SAMARAKOON S.M.S.C</a:t>
            </a:r>
          </a:p>
        </p:txBody>
      </p:sp>
      <p:pic>
        <p:nvPicPr>
          <p:cNvPr id="6" name="Picture 5" descr="A person with dark hair wearing a green shirt&#10;&#10;Description automatically generated">
            <a:extLst>
              <a:ext uri="{FF2B5EF4-FFF2-40B4-BE49-F238E27FC236}">
                <a16:creationId xmlns:a16="http://schemas.microsoft.com/office/drawing/2014/main" id="{7CE57A95-C849-3BE5-E3BA-3FC7AA0E056B}"/>
              </a:ext>
            </a:extLst>
          </p:cNvPr>
          <p:cNvPicPr>
            <a:picLocks noChangeAspect="1"/>
          </p:cNvPicPr>
          <p:nvPr/>
        </p:nvPicPr>
        <p:blipFill>
          <a:blip r:embed="rId3"/>
          <a:stretch>
            <a:fillRect/>
          </a:stretch>
        </p:blipFill>
        <p:spPr>
          <a:xfrm>
            <a:off x="4365179" y="265953"/>
            <a:ext cx="2503090" cy="25609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2217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9A65710-EA45-7C6B-C700-F7232126A7A9}"/>
              </a:ext>
            </a:extLst>
          </p:cNvPr>
          <p:cNvSpPr txBox="1">
            <a:spLocks/>
          </p:cNvSpPr>
          <p:nvPr/>
        </p:nvSpPr>
        <p:spPr>
          <a:xfrm>
            <a:off x="417302" y="1523600"/>
            <a:ext cx="7281188" cy="4763549"/>
          </a:xfrm>
          <a:prstGeom prst="rect">
            <a:avLst/>
          </a:prstGeom>
          <a:ln>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indent="0">
              <a:lnSpc>
                <a:spcPct val="90000"/>
              </a:lnSpc>
              <a:spcBef>
                <a:spcPts val="20"/>
              </a:spcBef>
              <a:buNone/>
            </a:pPr>
            <a:r>
              <a:rPr lang="en-US" sz="1800" b="1">
                <a:latin typeface="Adobe Devanagari"/>
                <a:ea typeface="+mn-lt"/>
                <a:cs typeface="+mn-lt"/>
              </a:rPr>
              <a:t>Definition:</a:t>
            </a:r>
            <a:endParaRPr lang="en-US" sz="1800">
              <a:ea typeface="Cambria"/>
            </a:endParaRPr>
          </a:p>
          <a:p>
            <a:pPr marL="114300" indent="0">
              <a:lnSpc>
                <a:spcPct val="90000"/>
              </a:lnSpc>
              <a:buNone/>
            </a:pPr>
            <a:r>
              <a:rPr lang="en-US" sz="1800">
                <a:latin typeface="Adobe Devanagari"/>
                <a:ea typeface="+mn-lt"/>
                <a:cs typeface="Calibri"/>
              </a:rPr>
              <a:t>Spelling</a:t>
            </a:r>
            <a:r>
              <a:rPr lang="en-US" sz="1800">
                <a:solidFill>
                  <a:srgbClr val="000000"/>
                </a:solidFill>
                <a:latin typeface="Adobe Devanagari"/>
                <a:ea typeface="+mn-lt"/>
                <a:cs typeface="Calibri"/>
              </a:rPr>
              <a:t> word dyslexia</a:t>
            </a:r>
            <a:r>
              <a:rPr lang="en-US" sz="1800">
                <a:latin typeface="Adobe Devanagari"/>
                <a:ea typeface="+mn-lt"/>
                <a:cs typeface="+mn-lt"/>
              </a:rPr>
              <a:t>, also known as </a:t>
            </a:r>
            <a:r>
              <a:rPr lang="en-US" sz="1800" err="1">
                <a:latin typeface="Adobe Devanagari"/>
                <a:ea typeface="+mn-lt"/>
                <a:cs typeface="+mn-lt"/>
              </a:rPr>
              <a:t>Dysorthographia</a:t>
            </a:r>
            <a:r>
              <a:rPr lang="en-US" sz="1800">
                <a:latin typeface="Adobe Devanagari"/>
                <a:ea typeface="+mn-lt"/>
                <a:cs typeface="+mn-lt"/>
              </a:rPr>
              <a:t>, it is a condition characterized by persistent and significant difficulties in spelling, despite adequate instruction and intelligence.</a:t>
            </a:r>
            <a:endParaRPr lang="en-US" sz="1800">
              <a:latin typeface="Cambria"/>
              <a:ea typeface="+mn-lt"/>
              <a:cs typeface="+mn-lt"/>
            </a:endParaRPr>
          </a:p>
          <a:p>
            <a:pPr marL="114300" indent="0">
              <a:lnSpc>
                <a:spcPct val="90000"/>
              </a:lnSpc>
              <a:buNone/>
            </a:pPr>
            <a:endParaRPr lang="en-US" sz="1800">
              <a:latin typeface="Adobe Devanagari"/>
              <a:ea typeface="+mn-lt"/>
              <a:cs typeface="+mn-lt"/>
            </a:endParaRPr>
          </a:p>
          <a:p>
            <a:pPr marL="114300" indent="0">
              <a:lnSpc>
                <a:spcPct val="90000"/>
              </a:lnSpc>
              <a:spcBef>
                <a:spcPts val="20"/>
              </a:spcBef>
              <a:buNone/>
            </a:pPr>
            <a:r>
              <a:rPr lang="en-US" sz="1800" b="1">
                <a:latin typeface="Adobe Devanagari"/>
                <a:ea typeface="+mn-lt"/>
                <a:cs typeface="+mn-lt"/>
              </a:rPr>
              <a:t>Challenges:</a:t>
            </a:r>
            <a:endParaRPr lang="en-US" sz="1800">
              <a:ea typeface="Cambria"/>
            </a:endParaRPr>
          </a:p>
          <a:p>
            <a:pPr marL="114300" indent="0">
              <a:lnSpc>
                <a:spcPct val="90000"/>
              </a:lnSpc>
              <a:buNone/>
            </a:pPr>
            <a:r>
              <a:rPr lang="en-US" sz="1800">
                <a:latin typeface="Adobe Devanagari"/>
                <a:ea typeface="+mn-lt"/>
                <a:cs typeface="+mn-lt"/>
              </a:rPr>
              <a:t>Individuals often struggle with phonological and orthographic processes required for accurate spelling.</a:t>
            </a:r>
            <a:endParaRPr lang="en-US" sz="1800">
              <a:ea typeface="Cambria"/>
            </a:endParaRPr>
          </a:p>
          <a:p>
            <a:pPr marL="114300" indent="0">
              <a:lnSpc>
                <a:spcPct val="90000"/>
              </a:lnSpc>
              <a:buNone/>
            </a:pPr>
            <a:endParaRPr lang="en-US" sz="1800">
              <a:latin typeface="Adobe Devanagari"/>
              <a:ea typeface="+mn-lt"/>
              <a:cs typeface="+mn-lt"/>
            </a:endParaRPr>
          </a:p>
          <a:p>
            <a:pPr marL="114300" indent="0">
              <a:lnSpc>
                <a:spcPct val="90000"/>
              </a:lnSpc>
              <a:spcBef>
                <a:spcPts val="20"/>
              </a:spcBef>
              <a:buNone/>
            </a:pPr>
            <a:r>
              <a:rPr lang="en-US" sz="1800" b="1">
                <a:latin typeface="Adobe Devanagari"/>
                <a:ea typeface="+mn-lt"/>
                <a:cs typeface="+mn-lt"/>
              </a:rPr>
              <a:t>Impact:</a:t>
            </a:r>
            <a:endParaRPr lang="en-US" sz="1800">
              <a:ea typeface="Cambria"/>
            </a:endParaRPr>
          </a:p>
          <a:p>
            <a:pPr marL="114300" indent="0">
              <a:lnSpc>
                <a:spcPct val="90000"/>
              </a:lnSpc>
              <a:buNone/>
            </a:pPr>
            <a:r>
              <a:rPr lang="en-US" sz="1800">
                <a:latin typeface="Adobe Devanagari"/>
                <a:ea typeface="+mn-lt"/>
                <a:cs typeface="+mn-lt"/>
              </a:rPr>
              <a:t>This type of dyslexia can significantly affect a child's academic performance, and future opportunities if not addressed early and effectively.</a:t>
            </a:r>
            <a:endParaRPr lang="en-US" sz="1800">
              <a:ea typeface="Cambria"/>
            </a:endParaRPr>
          </a:p>
          <a:p>
            <a:pPr marL="114300" indent="0">
              <a:lnSpc>
                <a:spcPct val="90000"/>
              </a:lnSpc>
              <a:buNone/>
            </a:pPr>
            <a:endParaRPr lang="en-US" sz="1800">
              <a:latin typeface="Adobe Devanagari"/>
              <a:ea typeface="Cambria"/>
            </a:endParaRPr>
          </a:p>
        </p:txBody>
      </p:sp>
      <p:sp>
        <p:nvSpPr>
          <p:cNvPr id="16" name="Rectangle 15">
            <a:extLst>
              <a:ext uri="{FF2B5EF4-FFF2-40B4-BE49-F238E27FC236}">
                <a16:creationId xmlns:a16="http://schemas.microsoft.com/office/drawing/2014/main" id="{A151EFE2-FB81-3D51-6A79-F285BA6EA212}"/>
              </a:ext>
            </a:extLst>
          </p:cNvPr>
          <p:cNvSpPr/>
          <p:nvPr/>
        </p:nvSpPr>
        <p:spPr>
          <a:xfrm>
            <a:off x="2687817"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IT21072888</a:t>
            </a:r>
            <a:r>
              <a:rPr lang="en-US" sz="1800" b="1">
                <a:solidFill>
                  <a:schemeClr val="tx1"/>
                </a:solidFill>
              </a:rPr>
              <a:t>| </a:t>
            </a:r>
            <a:r>
              <a:rPr lang="en-US">
                <a:solidFill>
                  <a:schemeClr val="tx1"/>
                </a:solidFill>
              </a:rPr>
              <a:t>Samarakoon S.M.S.C</a:t>
            </a:r>
            <a:r>
              <a:rPr lang="en-US" b="1">
                <a:solidFill>
                  <a:schemeClr val="tx1"/>
                </a:solidFill>
              </a:rPr>
              <a:t> </a:t>
            </a:r>
            <a:r>
              <a:rPr lang="en-US" sz="1800" b="1">
                <a:solidFill>
                  <a:schemeClr val="tx1"/>
                </a:solidFill>
              </a:rPr>
              <a:t> </a:t>
            </a:r>
            <a:endParaRPr lang="en-US">
              <a:solidFill>
                <a:schemeClr val="tx1"/>
              </a:solidFill>
              <a:ea typeface="Cambria"/>
            </a:endParaRPr>
          </a:p>
        </p:txBody>
      </p:sp>
      <p:sp>
        <p:nvSpPr>
          <p:cNvPr id="13" name="TextBox 12">
            <a:extLst>
              <a:ext uri="{FF2B5EF4-FFF2-40B4-BE49-F238E27FC236}">
                <a16:creationId xmlns:a16="http://schemas.microsoft.com/office/drawing/2014/main" id="{2997C740-002A-1709-32D7-48D5777326A6}"/>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Calibri"/>
                <a:cs typeface="Calibri"/>
              </a:rPr>
              <a:t>BACKGROUND</a:t>
            </a:r>
            <a:endParaRPr lang="en-US"/>
          </a:p>
        </p:txBody>
      </p:sp>
      <p:sp>
        <p:nvSpPr>
          <p:cNvPr id="15" name="Rectangle: Rounded Corners 14">
            <a:extLst>
              <a:ext uri="{FF2B5EF4-FFF2-40B4-BE49-F238E27FC236}">
                <a16:creationId xmlns:a16="http://schemas.microsoft.com/office/drawing/2014/main" id="{0F108ABD-7351-C5DE-5775-C14EEA0EFA17}"/>
              </a:ext>
            </a:extLst>
          </p:cNvPr>
          <p:cNvSpPr/>
          <p:nvPr/>
        </p:nvSpPr>
        <p:spPr>
          <a:xfrm>
            <a:off x="299111" y="1298338"/>
            <a:ext cx="7189304" cy="4687956"/>
          </a:xfrm>
          <a:prstGeom prst="roundRect">
            <a:avLst/>
          </a:prstGeom>
          <a:noFill/>
          <a:ln>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with a gradient of purple and pink colors&#10;&#10;Description automatically generated">
            <a:extLst>
              <a:ext uri="{FF2B5EF4-FFF2-40B4-BE49-F238E27FC236}">
                <a16:creationId xmlns:a16="http://schemas.microsoft.com/office/drawing/2014/main" id="{9EC98F5B-3757-C8AD-65E7-12A24C679A1F}"/>
              </a:ext>
            </a:extLst>
          </p:cNvPr>
          <p:cNvPicPr>
            <a:picLocks/>
          </p:cNvPicPr>
          <p:nvPr/>
        </p:nvPicPr>
        <p:blipFill>
          <a:blip r:embed="rId2"/>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descr="Dyslexia Awareness Week - what is it and how can you support your dyslexic  readers? | LoveReading4Kids">
            <a:extLst>
              <a:ext uri="{FF2B5EF4-FFF2-40B4-BE49-F238E27FC236}">
                <a16:creationId xmlns:a16="http://schemas.microsoft.com/office/drawing/2014/main" id="{A50B60DC-F137-7738-E43F-9AA9DCF8022C}"/>
              </a:ext>
            </a:extLst>
          </p:cNvPr>
          <p:cNvPicPr>
            <a:picLocks noChangeAspect="1"/>
          </p:cNvPicPr>
          <p:nvPr/>
        </p:nvPicPr>
        <p:blipFill>
          <a:blip r:embed="rId3"/>
          <a:stretch>
            <a:fillRect/>
          </a:stretch>
        </p:blipFill>
        <p:spPr>
          <a:xfrm>
            <a:off x="7691612" y="1300247"/>
            <a:ext cx="4099627" cy="40716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1974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BCD2BEE-BA6B-4E5D-8C62-D7F124E2EA8C}"/>
              </a:ext>
            </a:extLst>
          </p:cNvPr>
          <p:cNvSpPr/>
          <p:nvPr/>
        </p:nvSpPr>
        <p:spPr>
          <a:xfrm>
            <a:off x="790113" y="1846555"/>
            <a:ext cx="4820573" cy="1154097"/>
          </a:xfrm>
          <a:prstGeom prst="roundRect">
            <a:avLst/>
          </a:prstGeom>
          <a:solidFill>
            <a:srgbClr val="C8AFDB"/>
          </a:solidFill>
        </p:spPr>
        <p:style>
          <a:lnRef idx="1">
            <a:schemeClr val="accent5"/>
          </a:lnRef>
          <a:fillRef idx="1002">
            <a:schemeClr val="dk2"/>
          </a:fillRef>
          <a:effectRef idx="1">
            <a:schemeClr val="accent5"/>
          </a:effectRef>
          <a:fontRef idx="minor">
            <a:schemeClr val="dk1"/>
          </a:fontRef>
        </p:style>
        <p:txBody>
          <a:bodyPr lIns="91440" tIns="45720" rIns="91440" bIns="45720" rtlCol="0" anchor="ctr"/>
          <a:lstStyle/>
          <a:p>
            <a:pPr algn="ctr"/>
            <a:r>
              <a:rPr lang="en-US" b="1">
                <a:latin typeface="Adobe Devanagari"/>
              </a:rPr>
              <a:t>How to develop a mobile application that helps for the students felts with difficulty spelling words?  </a:t>
            </a:r>
          </a:p>
        </p:txBody>
      </p:sp>
      <p:sp>
        <p:nvSpPr>
          <p:cNvPr id="8" name="Rectangle: Rounded Corners 7">
            <a:extLst>
              <a:ext uri="{FF2B5EF4-FFF2-40B4-BE49-F238E27FC236}">
                <a16:creationId xmlns:a16="http://schemas.microsoft.com/office/drawing/2014/main" id="{77A70C50-91C2-46A1-80CD-24B0DF27CCAB}"/>
              </a:ext>
            </a:extLst>
          </p:cNvPr>
          <p:cNvSpPr/>
          <p:nvPr/>
        </p:nvSpPr>
        <p:spPr>
          <a:xfrm>
            <a:off x="754628" y="3245468"/>
            <a:ext cx="4856058" cy="1154097"/>
          </a:xfrm>
          <a:prstGeom prst="roundRect">
            <a:avLst/>
          </a:prstGeom>
          <a:solidFill>
            <a:schemeClr val="accent2">
              <a:lumMod val="60000"/>
              <a:lumOff val="40000"/>
            </a:schemeClr>
          </a:solidFill>
        </p:spPr>
        <p:style>
          <a:lnRef idx="2">
            <a:schemeClr val="accent1">
              <a:shade val="50000"/>
            </a:schemeClr>
          </a:lnRef>
          <a:fillRef idx="1002">
            <a:schemeClr val="dk2"/>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Adobe Devanagari"/>
              </a:rPr>
              <a:t>How user attractive interfaces and activities can helps the children with </a:t>
            </a:r>
            <a:r>
              <a:rPr lang="en-US" b="1">
                <a:solidFill>
                  <a:schemeClr val="tx1"/>
                </a:solidFill>
                <a:ea typeface="+mn-lt"/>
                <a:cs typeface="+mn-lt"/>
              </a:rPr>
              <a:t>difficulty spelling words? </a:t>
            </a:r>
          </a:p>
        </p:txBody>
      </p:sp>
      <p:sp>
        <p:nvSpPr>
          <p:cNvPr id="10" name="Rectangle: Rounded Corners 9">
            <a:extLst>
              <a:ext uri="{FF2B5EF4-FFF2-40B4-BE49-F238E27FC236}">
                <a16:creationId xmlns:a16="http://schemas.microsoft.com/office/drawing/2014/main" id="{9528DEE5-DB99-4F64-A181-AFE615BEBA43}"/>
              </a:ext>
            </a:extLst>
          </p:cNvPr>
          <p:cNvSpPr/>
          <p:nvPr/>
        </p:nvSpPr>
        <p:spPr>
          <a:xfrm>
            <a:off x="754627" y="4617867"/>
            <a:ext cx="4856059" cy="1154097"/>
          </a:xfrm>
          <a:prstGeom prst="roundRect">
            <a:avLst/>
          </a:prstGeom>
          <a:solidFill>
            <a:schemeClr val="accent6">
              <a:lumMod val="75000"/>
            </a:schemeClr>
          </a:solidFill>
        </p:spPr>
        <p:style>
          <a:lnRef idx="2">
            <a:schemeClr val="accent1">
              <a:shade val="50000"/>
            </a:schemeClr>
          </a:lnRef>
          <a:fillRef idx="1002">
            <a:schemeClr val="dk2"/>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Adobe Devanagari"/>
              </a:rPr>
              <a:t>How to improve the education of dyslexic children ?</a:t>
            </a:r>
          </a:p>
        </p:txBody>
      </p:sp>
      <p:pic>
        <p:nvPicPr>
          <p:cNvPr id="15" name="Picture 14">
            <a:extLst>
              <a:ext uri="{FF2B5EF4-FFF2-40B4-BE49-F238E27FC236}">
                <a16:creationId xmlns:a16="http://schemas.microsoft.com/office/drawing/2014/main" id="{7F13B5C3-FA84-47F4-A01E-ED3BEC132E7E}"/>
              </a:ext>
            </a:extLst>
          </p:cNvPr>
          <p:cNvPicPr>
            <a:picLocks noChangeAspect="1"/>
          </p:cNvPicPr>
          <p:nvPr/>
        </p:nvPicPr>
        <p:blipFill>
          <a:blip r:embed="rId2"/>
          <a:stretch>
            <a:fillRect/>
          </a:stretch>
        </p:blipFill>
        <p:spPr>
          <a:xfrm rot="20327644">
            <a:off x="593322" y="1614309"/>
            <a:ext cx="553375" cy="553375"/>
          </a:xfrm>
          <a:prstGeom prst="rect">
            <a:avLst/>
          </a:prstGeom>
        </p:spPr>
      </p:pic>
      <p:pic>
        <p:nvPicPr>
          <p:cNvPr id="16" name="Picture 15">
            <a:extLst>
              <a:ext uri="{FF2B5EF4-FFF2-40B4-BE49-F238E27FC236}">
                <a16:creationId xmlns:a16="http://schemas.microsoft.com/office/drawing/2014/main" id="{26D9BCF8-7D2B-48B1-B208-E3F637E25294}"/>
              </a:ext>
            </a:extLst>
          </p:cNvPr>
          <p:cNvPicPr>
            <a:picLocks noChangeAspect="1"/>
          </p:cNvPicPr>
          <p:nvPr/>
        </p:nvPicPr>
        <p:blipFill>
          <a:blip r:embed="rId2"/>
          <a:stretch>
            <a:fillRect/>
          </a:stretch>
        </p:blipFill>
        <p:spPr>
          <a:xfrm rot="1570855">
            <a:off x="5241762" y="2968780"/>
            <a:ext cx="553375" cy="553375"/>
          </a:xfrm>
          <a:prstGeom prst="rect">
            <a:avLst/>
          </a:prstGeom>
        </p:spPr>
      </p:pic>
      <p:pic>
        <p:nvPicPr>
          <p:cNvPr id="17" name="Picture 16">
            <a:extLst>
              <a:ext uri="{FF2B5EF4-FFF2-40B4-BE49-F238E27FC236}">
                <a16:creationId xmlns:a16="http://schemas.microsoft.com/office/drawing/2014/main" id="{128FD0BE-9FD0-497C-A65E-168193472407}"/>
              </a:ext>
            </a:extLst>
          </p:cNvPr>
          <p:cNvPicPr>
            <a:picLocks noChangeAspect="1"/>
          </p:cNvPicPr>
          <p:nvPr/>
        </p:nvPicPr>
        <p:blipFill>
          <a:blip r:embed="rId2"/>
          <a:stretch>
            <a:fillRect/>
          </a:stretch>
        </p:blipFill>
        <p:spPr>
          <a:xfrm rot="20327644">
            <a:off x="554401" y="4384736"/>
            <a:ext cx="553375" cy="553375"/>
          </a:xfrm>
          <a:prstGeom prst="rect">
            <a:avLst/>
          </a:prstGeom>
        </p:spPr>
      </p:pic>
      <p:pic>
        <p:nvPicPr>
          <p:cNvPr id="19" name="Picture 18">
            <a:extLst>
              <a:ext uri="{FF2B5EF4-FFF2-40B4-BE49-F238E27FC236}">
                <a16:creationId xmlns:a16="http://schemas.microsoft.com/office/drawing/2014/main" id="{966538E2-F232-407A-98FE-7DE0491AA56A}"/>
              </a:ext>
            </a:extLst>
          </p:cNvPr>
          <p:cNvPicPr>
            <a:picLocks noChangeAspect="1"/>
          </p:cNvPicPr>
          <p:nvPr/>
        </p:nvPicPr>
        <p:blipFill>
          <a:blip r:embed="rId3"/>
          <a:stretch>
            <a:fillRect/>
          </a:stretch>
        </p:blipFill>
        <p:spPr>
          <a:xfrm rot="1621487">
            <a:off x="11468893" y="1596102"/>
            <a:ext cx="500109" cy="500109"/>
          </a:xfrm>
          <a:prstGeom prst="rect">
            <a:avLst/>
          </a:prstGeom>
        </p:spPr>
      </p:pic>
      <p:sp>
        <p:nvSpPr>
          <p:cNvPr id="22" name="Rectangle 21">
            <a:extLst>
              <a:ext uri="{FF2B5EF4-FFF2-40B4-BE49-F238E27FC236}">
                <a16:creationId xmlns:a16="http://schemas.microsoft.com/office/drawing/2014/main" id="{18E1FC46-9DED-056D-BD6B-FC0662698CBC}"/>
              </a:ext>
            </a:extLst>
          </p:cNvPr>
          <p:cNvSpPr/>
          <p:nvPr/>
        </p:nvSpPr>
        <p:spPr>
          <a:xfrm>
            <a:off x="2687817"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IT21072888</a:t>
            </a:r>
            <a:r>
              <a:rPr lang="en-US" sz="1800" b="1">
                <a:solidFill>
                  <a:schemeClr val="tx1"/>
                </a:solidFill>
              </a:rPr>
              <a:t>| </a:t>
            </a:r>
            <a:r>
              <a:rPr lang="en-US">
                <a:solidFill>
                  <a:schemeClr val="tx1"/>
                </a:solidFill>
              </a:rPr>
              <a:t>Samarakoon S.M.S.C</a:t>
            </a:r>
            <a:r>
              <a:rPr lang="en-US" b="1">
                <a:solidFill>
                  <a:schemeClr val="tx1"/>
                </a:solidFill>
              </a:rPr>
              <a:t> </a:t>
            </a:r>
            <a:r>
              <a:rPr lang="en-US" sz="1800" b="1">
                <a:solidFill>
                  <a:schemeClr val="tx1"/>
                </a:solidFill>
              </a:rPr>
              <a:t> </a:t>
            </a:r>
            <a:endParaRPr lang="en-US">
              <a:solidFill>
                <a:schemeClr val="tx1"/>
              </a:solidFill>
              <a:ea typeface="Cambria"/>
            </a:endParaRPr>
          </a:p>
        </p:txBody>
      </p:sp>
      <p:sp>
        <p:nvSpPr>
          <p:cNvPr id="35" name="TextBox 28">
            <a:extLst>
              <a:ext uri="{FF2B5EF4-FFF2-40B4-BE49-F238E27FC236}">
                <a16:creationId xmlns:a16="http://schemas.microsoft.com/office/drawing/2014/main" id="{B839CA40-E462-8461-1998-F0C4C0400A1E}"/>
              </a:ext>
            </a:extLst>
          </p:cNvPr>
          <p:cNvSpPr txBox="1"/>
          <p:nvPr/>
        </p:nvSpPr>
        <p:spPr>
          <a:xfrm>
            <a:off x="295781" y="332796"/>
            <a:ext cx="11901078"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latin typeface="Calibri"/>
                <a:cs typeface="Calibri"/>
              </a:rPr>
              <a:t>RESEARCH QUESTION </a:t>
            </a:r>
          </a:p>
        </p:txBody>
      </p:sp>
      <p:pic>
        <p:nvPicPr>
          <p:cNvPr id="4" name="Picture 3" descr="A logo with a gradient of purple and pink colors&#10;&#10;Description automatically generated">
            <a:extLst>
              <a:ext uri="{FF2B5EF4-FFF2-40B4-BE49-F238E27FC236}">
                <a16:creationId xmlns:a16="http://schemas.microsoft.com/office/drawing/2014/main" id="{22895F4F-E410-AFC0-7390-D608ABA31F8C}"/>
              </a:ext>
            </a:extLst>
          </p:cNvPr>
          <p:cNvPicPr>
            <a:picLocks/>
          </p:cNvPicPr>
          <p:nvPr/>
        </p:nvPicPr>
        <p:blipFill>
          <a:blip r:embed="rId4"/>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descr="Daily Mirror - Sri Lanka Latest Breaking News and Headlines - Print Edition  Dealing with Dyslexia Parents and teachers have huge roles to play">
            <a:extLst>
              <a:ext uri="{FF2B5EF4-FFF2-40B4-BE49-F238E27FC236}">
                <a16:creationId xmlns:a16="http://schemas.microsoft.com/office/drawing/2014/main" id="{CD260C1C-B190-AF3F-E5CD-8F72760EFFD2}"/>
              </a:ext>
            </a:extLst>
          </p:cNvPr>
          <p:cNvPicPr>
            <a:picLocks noChangeAspect="1"/>
          </p:cNvPicPr>
          <p:nvPr/>
        </p:nvPicPr>
        <p:blipFill>
          <a:blip r:embed="rId5"/>
          <a:stretch>
            <a:fillRect/>
          </a:stretch>
        </p:blipFill>
        <p:spPr>
          <a:xfrm>
            <a:off x="6756399" y="2368271"/>
            <a:ext cx="4303482" cy="293183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37170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81FC5-D2DB-B192-42F2-686313E10FBA}"/>
              </a:ext>
            </a:extLst>
          </p:cNvPr>
          <p:cNvSpPr>
            <a:spLocks noGrp="1"/>
          </p:cNvSpPr>
          <p:nvPr>
            <p:ph type="title"/>
          </p:nvPr>
        </p:nvSpPr>
        <p:spPr/>
        <p:txBody>
          <a:bodyPr/>
          <a:lstStyle/>
          <a:p>
            <a:pPr algn="l"/>
            <a:r>
              <a:rPr lang="en-US" sz="3200" b="1">
                <a:latin typeface="Calibri"/>
                <a:ea typeface="Calibri"/>
                <a:cs typeface="Calibri"/>
              </a:rPr>
              <a:t>OBJECTIVES</a:t>
            </a:r>
            <a:endParaRPr lang="en-US" sz="3200">
              <a:latin typeface="Calibri"/>
              <a:ea typeface="Calibri"/>
              <a:cs typeface="Calibri"/>
            </a:endParaRPr>
          </a:p>
        </p:txBody>
      </p:sp>
      <p:sp>
        <p:nvSpPr>
          <p:cNvPr id="3" name="Content Placeholder 2">
            <a:extLst>
              <a:ext uri="{FF2B5EF4-FFF2-40B4-BE49-F238E27FC236}">
                <a16:creationId xmlns:a16="http://schemas.microsoft.com/office/drawing/2014/main" id="{2AC291F7-3443-97AD-8424-9E8CB8DABF97}"/>
              </a:ext>
            </a:extLst>
          </p:cNvPr>
          <p:cNvSpPr>
            <a:spLocks noGrp="1"/>
          </p:cNvSpPr>
          <p:nvPr>
            <p:ph idx="1"/>
          </p:nvPr>
        </p:nvSpPr>
        <p:spPr/>
        <p:txBody>
          <a:bodyPr vert="horz" lIns="91440" tIns="45720" rIns="91440" bIns="45720" rtlCol="0" anchor="t">
            <a:normAutofit/>
          </a:bodyPr>
          <a:lstStyle/>
          <a:p>
            <a:pPr marL="0" indent="0">
              <a:buNone/>
            </a:pPr>
            <a:r>
              <a:rPr lang="en-US" b="1">
                <a:latin typeface="Calibri"/>
                <a:ea typeface="Calibri"/>
                <a:cs typeface="Calibri"/>
              </a:rPr>
              <a:t>        </a:t>
            </a:r>
            <a:endParaRPr lang="en-US"/>
          </a:p>
        </p:txBody>
      </p:sp>
      <p:sp>
        <p:nvSpPr>
          <p:cNvPr id="5" name="Rectangle: Rounded Corners 4">
            <a:extLst>
              <a:ext uri="{FF2B5EF4-FFF2-40B4-BE49-F238E27FC236}">
                <a16:creationId xmlns:a16="http://schemas.microsoft.com/office/drawing/2014/main" id="{D0F90B90-36DF-2551-944A-26A43399CA12}"/>
              </a:ext>
            </a:extLst>
          </p:cNvPr>
          <p:cNvSpPr/>
          <p:nvPr/>
        </p:nvSpPr>
        <p:spPr>
          <a:xfrm>
            <a:off x="308132" y="1287035"/>
            <a:ext cx="4795406" cy="2276200"/>
          </a:xfrm>
          <a:custGeom>
            <a:avLst/>
            <a:gdLst>
              <a:gd name="connsiteX0" fmla="*/ 0 w 4795406"/>
              <a:gd name="connsiteY0" fmla="*/ 379374 h 2276200"/>
              <a:gd name="connsiteX1" fmla="*/ 379374 w 4795406"/>
              <a:gd name="connsiteY1" fmla="*/ 0 h 2276200"/>
              <a:gd name="connsiteX2" fmla="*/ 4416032 w 4795406"/>
              <a:gd name="connsiteY2" fmla="*/ 0 h 2276200"/>
              <a:gd name="connsiteX3" fmla="*/ 4795406 w 4795406"/>
              <a:gd name="connsiteY3" fmla="*/ 379374 h 2276200"/>
              <a:gd name="connsiteX4" fmla="*/ 4795406 w 4795406"/>
              <a:gd name="connsiteY4" fmla="*/ 1896826 h 2276200"/>
              <a:gd name="connsiteX5" fmla="*/ 4416032 w 4795406"/>
              <a:gd name="connsiteY5" fmla="*/ 2276200 h 2276200"/>
              <a:gd name="connsiteX6" fmla="*/ 379374 w 4795406"/>
              <a:gd name="connsiteY6" fmla="*/ 2276200 h 2276200"/>
              <a:gd name="connsiteX7" fmla="*/ 0 w 4795406"/>
              <a:gd name="connsiteY7" fmla="*/ 1896826 h 2276200"/>
              <a:gd name="connsiteX8" fmla="*/ 0 w 4795406"/>
              <a:gd name="connsiteY8" fmla="*/ 379374 h 22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5406" h="2276200" fill="none" extrusionOk="0">
                <a:moveTo>
                  <a:pt x="0" y="379374"/>
                </a:moveTo>
                <a:cubicBezTo>
                  <a:pt x="-9278" y="167158"/>
                  <a:pt x="193932" y="11211"/>
                  <a:pt x="379374" y="0"/>
                </a:cubicBezTo>
                <a:cubicBezTo>
                  <a:pt x="1488714" y="-29507"/>
                  <a:pt x="3300857" y="56528"/>
                  <a:pt x="4416032" y="0"/>
                </a:cubicBezTo>
                <a:cubicBezTo>
                  <a:pt x="4626318" y="14114"/>
                  <a:pt x="4784645" y="179814"/>
                  <a:pt x="4795406" y="379374"/>
                </a:cubicBezTo>
                <a:cubicBezTo>
                  <a:pt x="4894237" y="988119"/>
                  <a:pt x="4673625" y="1524963"/>
                  <a:pt x="4795406" y="1896826"/>
                </a:cubicBezTo>
                <a:cubicBezTo>
                  <a:pt x="4796808" y="2102372"/>
                  <a:pt x="4635563" y="2293728"/>
                  <a:pt x="4416032" y="2276200"/>
                </a:cubicBezTo>
                <a:cubicBezTo>
                  <a:pt x="2793608" y="2126842"/>
                  <a:pt x="945913" y="2387587"/>
                  <a:pt x="379374" y="2276200"/>
                </a:cubicBezTo>
                <a:cubicBezTo>
                  <a:pt x="169724" y="2304704"/>
                  <a:pt x="-25746" y="2085169"/>
                  <a:pt x="0" y="1896826"/>
                </a:cubicBezTo>
                <a:cubicBezTo>
                  <a:pt x="-135369" y="1402726"/>
                  <a:pt x="72383" y="1115490"/>
                  <a:pt x="0" y="379374"/>
                </a:cubicBezTo>
                <a:close/>
              </a:path>
              <a:path w="4795406" h="2276200" stroke="0" extrusionOk="0">
                <a:moveTo>
                  <a:pt x="0" y="379374"/>
                </a:moveTo>
                <a:cubicBezTo>
                  <a:pt x="-9709" y="139373"/>
                  <a:pt x="159273" y="911"/>
                  <a:pt x="379374" y="0"/>
                </a:cubicBezTo>
                <a:cubicBezTo>
                  <a:pt x="1261706" y="52825"/>
                  <a:pt x="3449335" y="-123174"/>
                  <a:pt x="4416032" y="0"/>
                </a:cubicBezTo>
                <a:cubicBezTo>
                  <a:pt x="4637910" y="20887"/>
                  <a:pt x="4817701" y="175861"/>
                  <a:pt x="4795406" y="379374"/>
                </a:cubicBezTo>
                <a:cubicBezTo>
                  <a:pt x="4737891" y="851838"/>
                  <a:pt x="4786817" y="1507498"/>
                  <a:pt x="4795406" y="1896826"/>
                </a:cubicBezTo>
                <a:cubicBezTo>
                  <a:pt x="4777226" y="2082982"/>
                  <a:pt x="4597336" y="2250925"/>
                  <a:pt x="4416032" y="2276200"/>
                </a:cubicBezTo>
                <a:cubicBezTo>
                  <a:pt x="3693098" y="2445611"/>
                  <a:pt x="1269746" y="2361754"/>
                  <a:pt x="379374" y="2276200"/>
                </a:cubicBezTo>
                <a:cubicBezTo>
                  <a:pt x="165421" y="2278041"/>
                  <a:pt x="4229" y="2097914"/>
                  <a:pt x="0" y="1896826"/>
                </a:cubicBezTo>
                <a:cubicBezTo>
                  <a:pt x="-106880" y="1574930"/>
                  <a:pt x="-113752" y="667253"/>
                  <a:pt x="0" y="379374"/>
                </a:cubicBezTo>
                <a:close/>
              </a:path>
            </a:pathLst>
          </a:custGeom>
          <a:ln>
            <a:extLst>
              <a:ext uri="{C807C97D-BFC1-408E-A445-0C87EB9F89A2}">
                <ask:lineSketchStyleProps xmlns:ask="http://schemas.microsoft.com/office/drawing/2018/sketchyshapes" sd="3499211612">
                  <a:prstGeom prst="roundRect">
                    <a:avLst/>
                  </a:prstGeom>
                  <ask:type>
                    <ask:lineSketchCurved/>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53B97199-2436-F0EC-AC13-4667E4861865}"/>
              </a:ext>
            </a:extLst>
          </p:cNvPr>
          <p:cNvSpPr txBox="1"/>
          <p:nvPr/>
        </p:nvSpPr>
        <p:spPr>
          <a:xfrm>
            <a:off x="460569" y="2001581"/>
            <a:ext cx="464450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dobe Devanagari"/>
              </a:rPr>
              <a:t>To identify the risk of </a:t>
            </a:r>
            <a:r>
              <a:rPr lang="en-US" sz="2000">
                <a:latin typeface="Calibri"/>
                <a:cs typeface="Calibri"/>
              </a:rPr>
              <a:t>Spelling Words Dyslexia</a:t>
            </a:r>
            <a:r>
              <a:rPr lang="en-US" sz="2000">
                <a:latin typeface="Adobe Devanagari"/>
              </a:rPr>
              <a:t> and develop the user attractive activities to enhance the condition of </a:t>
            </a:r>
            <a:r>
              <a:rPr lang="en-US" sz="2000">
                <a:latin typeface="Calibri"/>
                <a:cs typeface="Calibri"/>
              </a:rPr>
              <a:t>Spelling Words Dyslexia</a:t>
            </a:r>
            <a:endParaRPr lang="en-US" sz="2000">
              <a:ea typeface="Cambria"/>
            </a:endParaRPr>
          </a:p>
        </p:txBody>
      </p:sp>
      <p:sp>
        <p:nvSpPr>
          <p:cNvPr id="11" name="TextBox 10">
            <a:extLst>
              <a:ext uri="{FF2B5EF4-FFF2-40B4-BE49-F238E27FC236}">
                <a16:creationId xmlns:a16="http://schemas.microsoft.com/office/drawing/2014/main" id="{CBA7DD5F-5D79-FAFC-942F-0E126826A804}"/>
              </a:ext>
            </a:extLst>
          </p:cNvPr>
          <p:cNvSpPr txBox="1"/>
          <p:nvPr/>
        </p:nvSpPr>
        <p:spPr>
          <a:xfrm>
            <a:off x="918322" y="1285725"/>
            <a:ext cx="3639063" cy="86177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bg2">
                    <a:lumMod val="10000"/>
                  </a:schemeClr>
                </a:solidFill>
                <a:latin typeface="Calibri"/>
                <a:ea typeface="Calibri"/>
                <a:cs typeface="Calibri"/>
              </a:rPr>
              <a:t>Specific Objective</a:t>
            </a:r>
            <a:endParaRPr lang="en-US" sz="3200">
              <a:solidFill>
                <a:schemeClr val="bg2">
                  <a:lumMod val="10000"/>
                </a:schemeClr>
              </a:solidFill>
              <a:latin typeface="Calibri"/>
              <a:ea typeface="Calibri"/>
              <a:cs typeface="Calibri"/>
            </a:endParaRPr>
          </a:p>
          <a:p>
            <a:pPr algn="l"/>
            <a:endParaRPr lang="en-US">
              <a:ea typeface="Cambria"/>
            </a:endParaRPr>
          </a:p>
        </p:txBody>
      </p:sp>
      <p:sp>
        <p:nvSpPr>
          <p:cNvPr id="12" name="Rectangle: Rounded Corners 11">
            <a:extLst>
              <a:ext uri="{FF2B5EF4-FFF2-40B4-BE49-F238E27FC236}">
                <a16:creationId xmlns:a16="http://schemas.microsoft.com/office/drawing/2014/main" id="{F9A16DA6-C02D-10C4-4D8D-6426A07D0A95}"/>
              </a:ext>
            </a:extLst>
          </p:cNvPr>
          <p:cNvSpPr/>
          <p:nvPr/>
        </p:nvSpPr>
        <p:spPr>
          <a:xfrm>
            <a:off x="3187943" y="3923143"/>
            <a:ext cx="4902464" cy="2731730"/>
          </a:xfrm>
          <a:custGeom>
            <a:avLst/>
            <a:gdLst>
              <a:gd name="connsiteX0" fmla="*/ 0 w 4902464"/>
              <a:gd name="connsiteY0" fmla="*/ 455297 h 2731730"/>
              <a:gd name="connsiteX1" fmla="*/ 455297 w 4902464"/>
              <a:gd name="connsiteY1" fmla="*/ 0 h 2731730"/>
              <a:gd name="connsiteX2" fmla="*/ 4447167 w 4902464"/>
              <a:gd name="connsiteY2" fmla="*/ 0 h 2731730"/>
              <a:gd name="connsiteX3" fmla="*/ 4902464 w 4902464"/>
              <a:gd name="connsiteY3" fmla="*/ 455297 h 2731730"/>
              <a:gd name="connsiteX4" fmla="*/ 4902464 w 4902464"/>
              <a:gd name="connsiteY4" fmla="*/ 2276433 h 2731730"/>
              <a:gd name="connsiteX5" fmla="*/ 4447167 w 4902464"/>
              <a:gd name="connsiteY5" fmla="*/ 2731730 h 2731730"/>
              <a:gd name="connsiteX6" fmla="*/ 455297 w 4902464"/>
              <a:gd name="connsiteY6" fmla="*/ 2731730 h 2731730"/>
              <a:gd name="connsiteX7" fmla="*/ 0 w 4902464"/>
              <a:gd name="connsiteY7" fmla="*/ 2276433 h 2731730"/>
              <a:gd name="connsiteX8" fmla="*/ 0 w 4902464"/>
              <a:gd name="connsiteY8" fmla="*/ 455297 h 27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02464" h="2731730" fill="none" extrusionOk="0">
                <a:moveTo>
                  <a:pt x="0" y="455297"/>
                </a:moveTo>
                <a:cubicBezTo>
                  <a:pt x="-3634" y="202788"/>
                  <a:pt x="215520" y="5436"/>
                  <a:pt x="455297" y="0"/>
                </a:cubicBezTo>
                <a:cubicBezTo>
                  <a:pt x="1735651" y="-29507"/>
                  <a:pt x="2455875" y="56528"/>
                  <a:pt x="4447167" y="0"/>
                </a:cubicBezTo>
                <a:cubicBezTo>
                  <a:pt x="4700234" y="29804"/>
                  <a:pt x="4890808" y="214633"/>
                  <a:pt x="4902464" y="455297"/>
                </a:cubicBezTo>
                <a:cubicBezTo>
                  <a:pt x="4831851" y="1082079"/>
                  <a:pt x="4758694" y="1469077"/>
                  <a:pt x="4902464" y="2276433"/>
                </a:cubicBezTo>
                <a:cubicBezTo>
                  <a:pt x="4911733" y="2501604"/>
                  <a:pt x="4700604" y="2735204"/>
                  <a:pt x="4447167" y="2731730"/>
                </a:cubicBezTo>
                <a:cubicBezTo>
                  <a:pt x="2708862" y="2582372"/>
                  <a:pt x="1207057" y="2843117"/>
                  <a:pt x="455297" y="2731730"/>
                </a:cubicBezTo>
                <a:cubicBezTo>
                  <a:pt x="203804" y="2740483"/>
                  <a:pt x="-29570" y="2503563"/>
                  <a:pt x="0" y="2276433"/>
                </a:cubicBezTo>
                <a:cubicBezTo>
                  <a:pt x="-152391" y="1615968"/>
                  <a:pt x="-97622" y="934960"/>
                  <a:pt x="0" y="455297"/>
                </a:cubicBezTo>
                <a:close/>
              </a:path>
              <a:path w="4902464" h="2731730" stroke="0" extrusionOk="0">
                <a:moveTo>
                  <a:pt x="0" y="455297"/>
                </a:moveTo>
                <a:cubicBezTo>
                  <a:pt x="-13706" y="160819"/>
                  <a:pt x="177738" y="2248"/>
                  <a:pt x="455297" y="0"/>
                </a:cubicBezTo>
                <a:cubicBezTo>
                  <a:pt x="1619793" y="52825"/>
                  <a:pt x="3532739" y="-123174"/>
                  <a:pt x="4447167" y="0"/>
                </a:cubicBezTo>
                <a:cubicBezTo>
                  <a:pt x="4705988" y="12454"/>
                  <a:pt x="4919318" y="208385"/>
                  <a:pt x="4902464" y="455297"/>
                </a:cubicBezTo>
                <a:cubicBezTo>
                  <a:pt x="4895125" y="1056637"/>
                  <a:pt x="5062708" y="1415876"/>
                  <a:pt x="4902464" y="2276433"/>
                </a:cubicBezTo>
                <a:cubicBezTo>
                  <a:pt x="4877796" y="2496181"/>
                  <a:pt x="4694239" y="2727805"/>
                  <a:pt x="4447167" y="2731730"/>
                </a:cubicBezTo>
                <a:cubicBezTo>
                  <a:pt x="3590437" y="2901141"/>
                  <a:pt x="1160196" y="2817284"/>
                  <a:pt x="455297" y="2731730"/>
                </a:cubicBezTo>
                <a:cubicBezTo>
                  <a:pt x="169254" y="2746097"/>
                  <a:pt x="9004" y="2509932"/>
                  <a:pt x="0" y="2276433"/>
                </a:cubicBezTo>
                <a:cubicBezTo>
                  <a:pt x="1609" y="1372000"/>
                  <a:pt x="142542" y="1355396"/>
                  <a:pt x="0" y="455297"/>
                </a:cubicBezTo>
                <a:close/>
              </a:path>
            </a:pathLst>
          </a:custGeom>
          <a:ln>
            <a:extLst>
              <a:ext uri="{C807C97D-BFC1-408E-A445-0C87EB9F89A2}">
                <ask:lineSketchStyleProps xmlns:ask="http://schemas.microsoft.com/office/drawing/2018/sketchyshapes" sd="3499211612">
                  <a:prstGeom prst="roundRect">
                    <a:avLst/>
                  </a:prstGeom>
                  <ask:type>
                    <ask:lineSketchCurved/>
                  </ask:type>
                </ask:lineSketchStyleProps>
              </a:ext>
            </a:extLst>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2C74AABF-CC1E-55FE-FA7D-1095688811B3}"/>
              </a:ext>
            </a:extLst>
          </p:cNvPr>
          <p:cNvSpPr txBox="1"/>
          <p:nvPr/>
        </p:nvSpPr>
        <p:spPr>
          <a:xfrm>
            <a:off x="3883974" y="4035073"/>
            <a:ext cx="349470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bg2">
                    <a:lumMod val="10000"/>
                  </a:schemeClr>
                </a:solidFill>
                <a:latin typeface="Calibri"/>
                <a:ea typeface="Calibri"/>
                <a:cs typeface="Calibri"/>
              </a:rPr>
              <a:t>Sub Objectives</a:t>
            </a:r>
            <a:endParaRPr lang="en-US">
              <a:solidFill>
                <a:schemeClr val="bg2">
                  <a:lumMod val="10000"/>
                </a:schemeClr>
              </a:solidFill>
            </a:endParaRPr>
          </a:p>
        </p:txBody>
      </p:sp>
      <p:sp>
        <p:nvSpPr>
          <p:cNvPr id="15" name="TextBox 14">
            <a:extLst>
              <a:ext uri="{FF2B5EF4-FFF2-40B4-BE49-F238E27FC236}">
                <a16:creationId xmlns:a16="http://schemas.microsoft.com/office/drawing/2014/main" id="{D91DF49F-684A-754A-7CA6-7FC3E5E0927D}"/>
              </a:ext>
            </a:extLst>
          </p:cNvPr>
          <p:cNvSpPr txBox="1"/>
          <p:nvPr/>
        </p:nvSpPr>
        <p:spPr>
          <a:xfrm>
            <a:off x="3400258" y="4618570"/>
            <a:ext cx="446299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sz="2000"/>
              <a:t>Identification of children at risk of Spelling Words Dyslexia.</a:t>
            </a:r>
            <a:endParaRPr lang="en-US" sz="2000">
              <a:ea typeface="Cambria"/>
            </a:endParaRPr>
          </a:p>
          <a:p>
            <a:pPr>
              <a:buFont typeface=""/>
              <a:buChar char="•"/>
            </a:pPr>
            <a:r>
              <a:rPr lang="en-US" sz="2000"/>
              <a:t>Develop interactive and engaging activities to improve spelling skills.</a:t>
            </a:r>
            <a:endParaRPr lang="en-US" sz="2000">
              <a:ea typeface="Cambria"/>
            </a:endParaRPr>
          </a:p>
        </p:txBody>
      </p:sp>
      <p:pic>
        <p:nvPicPr>
          <p:cNvPr id="16" name="Picture 15" descr="A child writing in a notebook&#10;&#10;AI-generated content may be incorrect.">
            <a:extLst>
              <a:ext uri="{FF2B5EF4-FFF2-40B4-BE49-F238E27FC236}">
                <a16:creationId xmlns:a16="http://schemas.microsoft.com/office/drawing/2014/main" id="{472BF0CF-3D12-04B5-7D7C-34353AE00CFF}"/>
              </a:ext>
            </a:extLst>
          </p:cNvPr>
          <p:cNvPicPr>
            <a:picLocks noChangeAspect="1"/>
          </p:cNvPicPr>
          <p:nvPr/>
        </p:nvPicPr>
        <p:blipFill>
          <a:blip r:embed="rId2"/>
          <a:stretch>
            <a:fillRect/>
          </a:stretch>
        </p:blipFill>
        <p:spPr>
          <a:xfrm>
            <a:off x="7180387" y="719275"/>
            <a:ext cx="3996201" cy="270848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75008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3D5FF6-A90E-A502-4278-C919CC11D431}"/>
              </a:ext>
            </a:extLst>
          </p:cNvPr>
          <p:cNvSpPr>
            <a:spLocks noGrp="1"/>
          </p:cNvSpPr>
          <p:nvPr>
            <p:ph sz="quarter" idx="4"/>
          </p:nvPr>
        </p:nvSpPr>
        <p:spPr>
          <a:xfrm>
            <a:off x="6193368" y="2174875"/>
            <a:ext cx="5389033" cy="3951288"/>
          </a:xfrm>
        </p:spPr>
        <p:txBody>
          <a:bodyPr vert="horz" lIns="91440" tIns="45720" rIns="91440" bIns="45720" rtlCol="0">
            <a:normAutofit/>
          </a:bodyPr>
          <a:lstStyle/>
          <a:p>
            <a:pPr marL="457200" lvl="1" indent="0">
              <a:buNone/>
            </a:pPr>
            <a:endParaRPr lang="en-US" sz="2400"/>
          </a:p>
          <a:p>
            <a:pPr lvl="1"/>
            <a:endParaRPr lang="en-US" sz="2400"/>
          </a:p>
          <a:p>
            <a:endParaRPr lang="en-US"/>
          </a:p>
          <a:p>
            <a:endParaRPr lang="en-US"/>
          </a:p>
        </p:txBody>
      </p:sp>
      <p:sp>
        <p:nvSpPr>
          <p:cNvPr id="2409" name="TextBox 2408">
            <a:extLst>
              <a:ext uri="{FF2B5EF4-FFF2-40B4-BE49-F238E27FC236}">
                <a16:creationId xmlns:a16="http://schemas.microsoft.com/office/drawing/2014/main" id="{94AB0A18-6B73-F5D9-354A-50231D3F1757}"/>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mj-lt"/>
              </a:rPr>
              <a:t>INTRODUCTION </a:t>
            </a:r>
            <a:endParaRPr lang="en-US"/>
          </a:p>
        </p:txBody>
      </p:sp>
      <p:pic>
        <p:nvPicPr>
          <p:cNvPr id="2439" name="Picture 2438" descr="A logo with a gradient of purple and pink colors&#10;&#10;Description automatically generated">
            <a:extLst>
              <a:ext uri="{FF2B5EF4-FFF2-40B4-BE49-F238E27FC236}">
                <a16:creationId xmlns:a16="http://schemas.microsoft.com/office/drawing/2014/main" id="{1A41C7B6-1E64-000F-9A5A-44F53DCA4EBB}"/>
              </a:ext>
            </a:extLst>
          </p:cNvPr>
          <p:cNvPicPr>
            <a:picLocks/>
          </p:cNvPicPr>
          <p:nvPr/>
        </p:nvPicPr>
        <p:blipFill>
          <a:blip r:embed="rId3"/>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429FB979-B843-3FB6-9636-28D361B26ACD}"/>
              </a:ext>
            </a:extLst>
          </p:cNvPr>
          <p:cNvPicPr>
            <a:picLocks noChangeAspect="1"/>
          </p:cNvPicPr>
          <p:nvPr/>
        </p:nvPicPr>
        <p:blipFill>
          <a:blip r:embed="rId4"/>
          <a:stretch>
            <a:fillRect/>
          </a:stretch>
        </p:blipFill>
        <p:spPr>
          <a:xfrm>
            <a:off x="1434800" y="1010474"/>
            <a:ext cx="9322398" cy="52082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2257315"/>
      </p:ext>
    </p:extLst>
  </p:cSld>
  <p:clrMapOvr>
    <a:masterClrMapping/>
  </p:clrMapOvr>
  <p:transition spd="slow">
    <p:wipe/>
  </p:transition>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B0F1-B92E-8882-B35C-12094669FBC2}"/>
              </a:ext>
            </a:extLst>
          </p:cNvPr>
          <p:cNvSpPr>
            <a:spLocks noGrp="1"/>
          </p:cNvSpPr>
          <p:nvPr>
            <p:ph type="title"/>
          </p:nvPr>
        </p:nvSpPr>
        <p:spPr/>
        <p:txBody>
          <a:bodyPr/>
          <a:lstStyle/>
          <a:p>
            <a:pPr algn="l"/>
            <a:r>
              <a:rPr lang="en-US" sz="3200" b="1">
                <a:latin typeface="Calibri"/>
                <a:ea typeface="Calibri"/>
                <a:cs typeface="Calibri"/>
              </a:rPr>
              <a:t>COMPONENT DIAGRAM</a:t>
            </a:r>
            <a:endParaRPr lang="en-US"/>
          </a:p>
        </p:txBody>
      </p:sp>
      <p:pic>
        <p:nvPicPr>
          <p:cNvPr id="4" name="Content Placeholder 3" descr="A diagram of a dyslexia&#10;&#10;AI-generated content may be incorrect.">
            <a:extLst>
              <a:ext uri="{FF2B5EF4-FFF2-40B4-BE49-F238E27FC236}">
                <a16:creationId xmlns:a16="http://schemas.microsoft.com/office/drawing/2014/main" id="{2A78F3B4-F270-F6CF-35AD-17400DD51D18}"/>
              </a:ext>
            </a:extLst>
          </p:cNvPr>
          <p:cNvPicPr>
            <a:picLocks noGrp="1" noChangeAspect="1"/>
          </p:cNvPicPr>
          <p:nvPr>
            <p:ph idx="1"/>
          </p:nvPr>
        </p:nvPicPr>
        <p:blipFill>
          <a:blip r:embed="rId2"/>
          <a:stretch>
            <a:fillRect/>
          </a:stretch>
        </p:blipFill>
        <p:spPr>
          <a:xfrm>
            <a:off x="1895231" y="1143000"/>
            <a:ext cx="8503138" cy="5181600"/>
          </a:xfrm>
        </p:spPr>
      </p:pic>
    </p:spTree>
    <p:extLst>
      <p:ext uri="{BB962C8B-B14F-4D97-AF65-F5344CB8AC3E}">
        <p14:creationId xmlns:p14="http://schemas.microsoft.com/office/powerpoint/2010/main" val="2803017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2D824-EFA5-5A18-25C1-146125D9E72F}"/>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11B0690-350B-4A3E-BC11-7CFFA29838C8}"/>
              </a:ext>
            </a:extLst>
          </p:cNvPr>
          <p:cNvGraphicFramePr>
            <a:graphicFrameLocks noGrp="1"/>
          </p:cNvGraphicFramePr>
          <p:nvPr>
            <p:ph idx="1"/>
            <p:extLst>
              <p:ext uri="{D42A27DB-BD31-4B8C-83A1-F6EECF244321}">
                <p14:modId xmlns:p14="http://schemas.microsoft.com/office/powerpoint/2010/main" val="2045637109"/>
              </p:ext>
            </p:extLst>
          </p:nvPr>
        </p:nvGraphicFramePr>
        <p:xfrm>
          <a:off x="2433850" y="1694597"/>
          <a:ext cx="6844297" cy="3452764"/>
        </p:xfrm>
        <a:graphic>
          <a:graphicData uri="http://schemas.openxmlformats.org/drawingml/2006/table">
            <a:tbl>
              <a:tblPr firstRow="1" bandRow="1">
                <a:tableStyleId>{E8034E78-7F5D-4C2E-B375-FC64B27BC917}</a:tableStyleId>
              </a:tblPr>
              <a:tblGrid>
                <a:gridCol w="6844297">
                  <a:extLst>
                    <a:ext uri="{9D8B030D-6E8A-4147-A177-3AD203B41FA5}">
                      <a16:colId xmlns:a16="http://schemas.microsoft.com/office/drawing/2014/main" val="238152046"/>
                    </a:ext>
                  </a:extLst>
                </a:gridCol>
              </a:tblGrid>
              <a:tr h="863191">
                <a:tc>
                  <a:txBody>
                    <a:bodyPr/>
                    <a:lstStyle/>
                    <a:p>
                      <a:pPr algn="ctr"/>
                      <a:r>
                        <a:rPr lang="en-US" sz="2400"/>
                        <a:t>Functional Requirements</a:t>
                      </a:r>
                    </a:p>
                  </a:txBody>
                  <a:tcPr anchor="ctr">
                    <a:solidFill>
                      <a:srgbClr val="7030A0"/>
                    </a:solidFill>
                  </a:tcPr>
                </a:tc>
                <a:extLst>
                  <a:ext uri="{0D108BD9-81ED-4DB2-BD59-A6C34878D82A}">
                    <a16:rowId xmlns:a16="http://schemas.microsoft.com/office/drawing/2014/main" val="3471407669"/>
                  </a:ext>
                </a:extLst>
              </a:tr>
              <a:tr h="863191">
                <a:tc>
                  <a:txBody>
                    <a:bodyPr/>
                    <a:lstStyle/>
                    <a:p>
                      <a:pPr marL="285750" indent="-285750">
                        <a:buFont typeface="Arial" panose="020B0604020202020204" pitchFamily="34" charset="0"/>
                        <a:buChar char="•"/>
                      </a:pPr>
                      <a:r>
                        <a:rPr lang="en-US" sz="2400">
                          <a:solidFill>
                            <a:schemeClr val="tx1"/>
                          </a:solidFill>
                        </a:rPr>
                        <a:t>Login to the system.</a:t>
                      </a:r>
                    </a:p>
                  </a:txBody>
                  <a:tcPr>
                    <a:solidFill>
                      <a:srgbClr val="9B64C4"/>
                    </a:solidFill>
                  </a:tcPr>
                </a:tc>
                <a:extLst>
                  <a:ext uri="{0D108BD9-81ED-4DB2-BD59-A6C34878D82A}">
                    <a16:rowId xmlns:a16="http://schemas.microsoft.com/office/drawing/2014/main" val="169069767"/>
                  </a:ext>
                </a:extLst>
              </a:tr>
              <a:tr h="863191">
                <a:tc>
                  <a:txBody>
                    <a:bodyPr/>
                    <a:lstStyle/>
                    <a:p>
                      <a:pPr marL="285750" indent="-285750">
                        <a:buFont typeface="Arial" panose="020B0604020202020204" pitchFamily="34" charset="0"/>
                        <a:buChar char="•"/>
                      </a:pPr>
                      <a:r>
                        <a:rPr lang="en-US" sz="2400">
                          <a:solidFill>
                            <a:schemeClr val="tx1"/>
                          </a:solidFill>
                        </a:rPr>
                        <a:t>Attempts the quiz and identify the difficulty spelling word dyslexia</a:t>
                      </a:r>
                    </a:p>
                  </a:txBody>
                  <a:tcPr>
                    <a:solidFill>
                      <a:srgbClr val="C8AFDB"/>
                    </a:solidFill>
                  </a:tcPr>
                </a:tc>
                <a:extLst>
                  <a:ext uri="{0D108BD9-81ED-4DB2-BD59-A6C34878D82A}">
                    <a16:rowId xmlns:a16="http://schemas.microsoft.com/office/drawing/2014/main" val="1628263922"/>
                  </a:ext>
                </a:extLst>
              </a:tr>
              <a:tr h="863191">
                <a:tc>
                  <a:txBody>
                    <a:bodyPr/>
                    <a:lstStyle/>
                    <a:p>
                      <a:pPr marL="285750" indent="-285750">
                        <a:buFont typeface="Arial" panose="020B0604020202020204" pitchFamily="34" charset="0"/>
                        <a:buChar char="•"/>
                      </a:pPr>
                      <a:r>
                        <a:rPr lang="en-US" sz="2400">
                          <a:solidFill>
                            <a:schemeClr val="tx1"/>
                          </a:solidFill>
                        </a:rPr>
                        <a:t>Provide the activities to overcome </a:t>
                      </a:r>
                    </a:p>
                  </a:txBody>
                  <a:tcPr>
                    <a:solidFill>
                      <a:schemeClr val="bg2">
                        <a:lumMod val="75000"/>
                      </a:schemeClr>
                    </a:solidFill>
                  </a:tcPr>
                </a:tc>
                <a:extLst>
                  <a:ext uri="{0D108BD9-81ED-4DB2-BD59-A6C34878D82A}">
                    <a16:rowId xmlns:a16="http://schemas.microsoft.com/office/drawing/2014/main" val="3564147088"/>
                  </a:ext>
                </a:extLst>
              </a:tr>
            </a:tbl>
          </a:graphicData>
        </a:graphic>
      </p:graphicFrame>
      <p:pic>
        <p:nvPicPr>
          <p:cNvPr id="5" name="Picture 4">
            <a:extLst>
              <a:ext uri="{FF2B5EF4-FFF2-40B4-BE49-F238E27FC236}">
                <a16:creationId xmlns:a16="http://schemas.microsoft.com/office/drawing/2014/main" id="{71735368-EF4F-41CB-9388-AD4A6615FFF8}"/>
              </a:ext>
            </a:extLst>
          </p:cNvPr>
          <p:cNvPicPr>
            <a:picLocks noChangeAspect="1"/>
          </p:cNvPicPr>
          <p:nvPr/>
        </p:nvPicPr>
        <p:blipFill>
          <a:blip r:embed="rId2"/>
          <a:stretch>
            <a:fillRect/>
          </a:stretch>
        </p:blipFill>
        <p:spPr>
          <a:xfrm>
            <a:off x="8616950" y="1297858"/>
            <a:ext cx="1003299" cy="1003299"/>
          </a:xfrm>
          <a:prstGeom prst="rect">
            <a:avLst/>
          </a:prstGeom>
        </p:spPr>
      </p:pic>
      <p:sp>
        <p:nvSpPr>
          <p:cNvPr id="14" name="Rectangle 13">
            <a:extLst>
              <a:ext uri="{FF2B5EF4-FFF2-40B4-BE49-F238E27FC236}">
                <a16:creationId xmlns:a16="http://schemas.microsoft.com/office/drawing/2014/main" id="{C584B125-58D3-4010-738A-4EF1C7334118}"/>
              </a:ext>
            </a:extLst>
          </p:cNvPr>
          <p:cNvSpPr/>
          <p:nvPr/>
        </p:nvSpPr>
        <p:spPr>
          <a:xfrm>
            <a:off x="2687817"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IT21072888</a:t>
            </a:r>
            <a:r>
              <a:rPr lang="en-US" sz="1800" b="1">
                <a:solidFill>
                  <a:schemeClr val="tx1"/>
                </a:solidFill>
              </a:rPr>
              <a:t>| </a:t>
            </a:r>
            <a:r>
              <a:rPr lang="en-US">
                <a:solidFill>
                  <a:schemeClr val="tx1"/>
                </a:solidFill>
              </a:rPr>
              <a:t>Samarakoon S.M.S.C</a:t>
            </a:r>
            <a:r>
              <a:rPr lang="en-US" b="1">
                <a:solidFill>
                  <a:schemeClr val="tx1"/>
                </a:solidFill>
              </a:rPr>
              <a:t> </a:t>
            </a:r>
            <a:r>
              <a:rPr lang="en-US" sz="1800" b="1">
                <a:solidFill>
                  <a:schemeClr val="tx1"/>
                </a:solidFill>
              </a:rPr>
              <a:t> </a:t>
            </a:r>
            <a:endParaRPr lang="en-US">
              <a:solidFill>
                <a:schemeClr val="tx1"/>
              </a:solidFill>
              <a:ea typeface="Cambria"/>
            </a:endParaRPr>
          </a:p>
        </p:txBody>
      </p:sp>
      <p:sp>
        <p:nvSpPr>
          <p:cNvPr id="13" name="TextBox 28">
            <a:extLst>
              <a:ext uri="{FF2B5EF4-FFF2-40B4-BE49-F238E27FC236}">
                <a16:creationId xmlns:a16="http://schemas.microsoft.com/office/drawing/2014/main" id="{546CDB65-BBD8-577D-F65F-76700155FBD5}"/>
              </a:ext>
            </a:extLst>
          </p:cNvPr>
          <p:cNvSpPr txBox="1"/>
          <p:nvPr/>
        </p:nvSpPr>
        <p:spPr>
          <a:xfrm>
            <a:off x="295781" y="332796"/>
            <a:ext cx="11901078"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latin typeface="Calibri"/>
                <a:cs typeface="Calibri"/>
              </a:rPr>
              <a:t>FUNCTIONAL REQUIREMENTS</a:t>
            </a:r>
          </a:p>
        </p:txBody>
      </p:sp>
      <p:pic>
        <p:nvPicPr>
          <p:cNvPr id="3" name="Picture 2" descr="A logo with a gradient of purple and pink colors&#10;&#10;Description automatically generated">
            <a:extLst>
              <a:ext uri="{FF2B5EF4-FFF2-40B4-BE49-F238E27FC236}">
                <a16:creationId xmlns:a16="http://schemas.microsoft.com/office/drawing/2014/main" id="{A4F35E18-F3DB-D9BD-4298-5EF0A3A06B02}"/>
              </a:ext>
            </a:extLst>
          </p:cNvPr>
          <p:cNvPicPr>
            <a:picLocks/>
          </p:cNvPicPr>
          <p:nvPr/>
        </p:nvPicPr>
        <p:blipFill>
          <a:blip r:embed="rId3"/>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5060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470D2-1574-4B53-031B-19B165C9A6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C6BD20-F99E-7FFE-B810-56ADE16CDC5D}"/>
              </a:ext>
            </a:extLst>
          </p:cNvPr>
          <p:cNvSpPr>
            <a:spLocks noGrp="1"/>
          </p:cNvSpPr>
          <p:nvPr>
            <p:ph type="title"/>
          </p:nvPr>
        </p:nvSpPr>
        <p:spPr>
          <a:xfrm>
            <a:off x="-3649884" y="227635"/>
            <a:ext cx="11684000" cy="792162"/>
          </a:xfrm>
        </p:spPr>
        <p:txBody>
          <a:bodyPr>
            <a:normAutofit/>
          </a:bodyPr>
          <a:lstStyle/>
          <a:p>
            <a:r>
              <a:rPr lang="en-US" sz="4000" b="1">
                <a:latin typeface="Calibri"/>
                <a:ea typeface="Calibri"/>
              </a:rPr>
              <a:t>IMPLEMENTATION</a:t>
            </a:r>
          </a:p>
        </p:txBody>
      </p:sp>
      <p:pic>
        <p:nvPicPr>
          <p:cNvPr id="4" name="Content Placeholder 3" descr="A diagram of a cell phone&#10;&#10;AI-generated content may be incorrect.">
            <a:extLst>
              <a:ext uri="{FF2B5EF4-FFF2-40B4-BE49-F238E27FC236}">
                <a16:creationId xmlns:a16="http://schemas.microsoft.com/office/drawing/2014/main" id="{9C691BE5-D5C5-D03A-22FF-E5A4869F64FA}"/>
              </a:ext>
            </a:extLst>
          </p:cNvPr>
          <p:cNvPicPr>
            <a:picLocks noGrp="1" noChangeAspect="1"/>
          </p:cNvPicPr>
          <p:nvPr>
            <p:ph idx="1"/>
          </p:nvPr>
        </p:nvPicPr>
        <p:blipFill>
          <a:blip r:embed="rId2"/>
          <a:stretch>
            <a:fillRect/>
          </a:stretch>
        </p:blipFill>
        <p:spPr>
          <a:xfrm>
            <a:off x="666247" y="874443"/>
            <a:ext cx="10864649" cy="5399107"/>
          </a:xfrm>
        </p:spPr>
      </p:pic>
      <p:sp>
        <p:nvSpPr>
          <p:cNvPr id="3" name="TextBox 2">
            <a:extLst>
              <a:ext uri="{FF2B5EF4-FFF2-40B4-BE49-F238E27FC236}">
                <a16:creationId xmlns:a16="http://schemas.microsoft.com/office/drawing/2014/main" id="{7F4180DD-CD48-6E8E-613A-CFFAE01AA81D}"/>
              </a:ext>
            </a:extLst>
          </p:cNvPr>
          <p:cNvSpPr txBox="1"/>
          <p:nvPr/>
        </p:nvSpPr>
        <p:spPr>
          <a:xfrm>
            <a:off x="9998511" y="1024059"/>
            <a:ext cx="21956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rgbClr val="000000"/>
              </a:solidFill>
              <a:ea typeface="Cambria"/>
            </a:endParaRPr>
          </a:p>
        </p:txBody>
      </p:sp>
      <p:sp>
        <p:nvSpPr>
          <p:cNvPr id="17" name="Rectangle 16">
            <a:extLst>
              <a:ext uri="{FF2B5EF4-FFF2-40B4-BE49-F238E27FC236}">
                <a16:creationId xmlns:a16="http://schemas.microsoft.com/office/drawing/2014/main" id="{C7193081-230D-7333-BE39-C074C67BDE97}"/>
              </a:ext>
            </a:extLst>
          </p:cNvPr>
          <p:cNvSpPr/>
          <p:nvPr/>
        </p:nvSpPr>
        <p:spPr>
          <a:xfrm>
            <a:off x="8135583" y="938720"/>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CB25B58-665B-F194-1AE0-CD77D5D2CDD3}"/>
              </a:ext>
            </a:extLst>
          </p:cNvPr>
          <p:cNvSpPr txBox="1"/>
          <p:nvPr/>
        </p:nvSpPr>
        <p:spPr>
          <a:xfrm>
            <a:off x="8220921" y="952944"/>
            <a:ext cx="2517479"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0070C0"/>
                </a:solidFill>
                <a:latin typeface="Roboto"/>
                <a:ea typeface="Roboto"/>
                <a:cs typeface="Roboto"/>
              </a:rPr>
              <a:t>Student Assessment</a:t>
            </a:r>
          </a:p>
          <a:p>
            <a:endParaRPr lang="en-US">
              <a:solidFill>
                <a:srgbClr val="0070C0"/>
              </a:solidFill>
              <a:ea typeface="Cambria"/>
            </a:endParaRPr>
          </a:p>
        </p:txBody>
      </p:sp>
      <p:sp>
        <p:nvSpPr>
          <p:cNvPr id="5" name="Rectangle 4">
            <a:extLst>
              <a:ext uri="{FF2B5EF4-FFF2-40B4-BE49-F238E27FC236}">
                <a16:creationId xmlns:a16="http://schemas.microsoft.com/office/drawing/2014/main" id="{088605A0-AE34-43FE-71BC-9FAC966220AB}"/>
              </a:ext>
            </a:extLst>
          </p:cNvPr>
          <p:cNvSpPr/>
          <p:nvPr/>
        </p:nvSpPr>
        <p:spPr>
          <a:xfrm>
            <a:off x="1061340" y="949017"/>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Question Data</a:t>
            </a:r>
          </a:p>
        </p:txBody>
      </p:sp>
      <p:sp>
        <p:nvSpPr>
          <p:cNvPr id="6" name="Rectangle 5">
            <a:extLst>
              <a:ext uri="{FF2B5EF4-FFF2-40B4-BE49-F238E27FC236}">
                <a16:creationId xmlns:a16="http://schemas.microsoft.com/office/drawing/2014/main" id="{7434D623-A6F3-EE5F-39EB-E277C605FD9A}"/>
              </a:ext>
            </a:extLst>
          </p:cNvPr>
          <p:cNvSpPr/>
          <p:nvPr/>
        </p:nvSpPr>
        <p:spPr>
          <a:xfrm>
            <a:off x="1061339" y="2689260"/>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Model Training</a:t>
            </a:r>
          </a:p>
        </p:txBody>
      </p:sp>
      <p:sp>
        <p:nvSpPr>
          <p:cNvPr id="7" name="Rectangle 6">
            <a:extLst>
              <a:ext uri="{FF2B5EF4-FFF2-40B4-BE49-F238E27FC236}">
                <a16:creationId xmlns:a16="http://schemas.microsoft.com/office/drawing/2014/main" id="{66D0D016-1E97-FC84-6CED-AF40AC4620AB}"/>
              </a:ext>
            </a:extLst>
          </p:cNvPr>
          <p:cNvSpPr/>
          <p:nvPr/>
        </p:nvSpPr>
        <p:spPr>
          <a:xfrm>
            <a:off x="1061339" y="5902017"/>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Output Prediction</a:t>
            </a:r>
          </a:p>
        </p:txBody>
      </p:sp>
      <p:sp>
        <p:nvSpPr>
          <p:cNvPr id="8" name="Rectangle 7">
            <a:extLst>
              <a:ext uri="{FF2B5EF4-FFF2-40B4-BE49-F238E27FC236}">
                <a16:creationId xmlns:a16="http://schemas.microsoft.com/office/drawing/2014/main" id="{93F66625-4A19-4B20-1CC5-DC0D00E87E95}"/>
              </a:ext>
            </a:extLst>
          </p:cNvPr>
          <p:cNvSpPr/>
          <p:nvPr/>
        </p:nvSpPr>
        <p:spPr>
          <a:xfrm>
            <a:off x="8217961" y="3059963"/>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Model Training</a:t>
            </a:r>
          </a:p>
        </p:txBody>
      </p:sp>
      <p:sp>
        <p:nvSpPr>
          <p:cNvPr id="9" name="Rectangle 8">
            <a:extLst>
              <a:ext uri="{FF2B5EF4-FFF2-40B4-BE49-F238E27FC236}">
                <a16:creationId xmlns:a16="http://schemas.microsoft.com/office/drawing/2014/main" id="{6523D546-9DFF-9020-DC86-9C04225AB53F}"/>
              </a:ext>
            </a:extLst>
          </p:cNvPr>
          <p:cNvSpPr/>
          <p:nvPr/>
        </p:nvSpPr>
        <p:spPr>
          <a:xfrm>
            <a:off x="8217960" y="5902016"/>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Interactive Games</a:t>
            </a:r>
          </a:p>
        </p:txBody>
      </p:sp>
      <p:sp>
        <p:nvSpPr>
          <p:cNvPr id="10" name="Rectangle 9">
            <a:extLst>
              <a:ext uri="{FF2B5EF4-FFF2-40B4-BE49-F238E27FC236}">
                <a16:creationId xmlns:a16="http://schemas.microsoft.com/office/drawing/2014/main" id="{7E0C5C3F-F4D1-3192-9456-5FC099BD81EB}"/>
              </a:ext>
            </a:extLst>
          </p:cNvPr>
          <p:cNvSpPr/>
          <p:nvPr/>
        </p:nvSpPr>
        <p:spPr>
          <a:xfrm>
            <a:off x="4583015" y="1432989"/>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API</a:t>
            </a:r>
            <a:endParaRPr lang="en-US">
              <a:solidFill>
                <a:schemeClr val="tx2"/>
              </a:solidFill>
            </a:endParaRPr>
          </a:p>
        </p:txBody>
      </p:sp>
      <p:sp>
        <p:nvSpPr>
          <p:cNvPr id="19" name="Rectangle 18">
            <a:extLst>
              <a:ext uri="{FF2B5EF4-FFF2-40B4-BE49-F238E27FC236}">
                <a16:creationId xmlns:a16="http://schemas.microsoft.com/office/drawing/2014/main" id="{1C060B39-5277-6BB9-3075-925E69C5B2EC}"/>
              </a:ext>
            </a:extLst>
          </p:cNvPr>
          <p:cNvSpPr/>
          <p:nvPr/>
        </p:nvSpPr>
        <p:spPr>
          <a:xfrm>
            <a:off x="4583015" y="5716666"/>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Mobile Application</a:t>
            </a:r>
          </a:p>
        </p:txBody>
      </p:sp>
    </p:spTree>
    <p:extLst>
      <p:ext uri="{BB962C8B-B14F-4D97-AF65-F5344CB8AC3E}">
        <p14:creationId xmlns:p14="http://schemas.microsoft.com/office/powerpoint/2010/main" val="3147721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2D824-EFA5-5A18-25C1-146125D9E72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AAFD98-2132-4637-B2C2-B96E34C41583}"/>
              </a:ext>
            </a:extLst>
          </p:cNvPr>
          <p:cNvSpPr>
            <a:spLocks noGrp="1"/>
          </p:cNvSpPr>
          <p:nvPr>
            <p:ph idx="1"/>
          </p:nvPr>
        </p:nvSpPr>
        <p:spPr/>
        <p:txBody>
          <a:bodyPr vert="horz" lIns="91440" tIns="45720" rIns="91440" bIns="45720" rtlCol="0" anchor="t">
            <a:normAutofit/>
          </a:bodyPr>
          <a:lstStyle/>
          <a:p>
            <a:pPr marL="457200" indent="-457200">
              <a:buAutoNum type="arabicPeriod"/>
            </a:pPr>
            <a:r>
              <a:rPr lang="en-US" sz="2000">
                <a:ea typeface="+mn-lt"/>
                <a:cs typeface="+mn-lt"/>
              </a:rPr>
              <a:t>S. M. N. Senanayake, H. A. T. K. Karunaratne, and R. M. C. Ratnayake, "</a:t>
            </a:r>
            <a:r>
              <a:rPr lang="en-US" sz="2000" err="1">
                <a:ea typeface="+mn-lt"/>
                <a:cs typeface="+mn-lt"/>
              </a:rPr>
              <a:t>Arunalu</a:t>
            </a:r>
            <a:r>
              <a:rPr lang="en-US" sz="2000">
                <a:ea typeface="+mn-lt"/>
                <a:cs typeface="+mn-lt"/>
              </a:rPr>
              <a:t>: Learning Ecosystem to Overcome Sinhala Reading Weakness Due to Dyslexia," [Online]. Available: </a:t>
            </a:r>
            <a:r>
              <a:rPr lang="en-US" sz="2000">
                <a:ea typeface="+mn-lt"/>
                <a:cs typeface="+mn-lt"/>
                <a:hlinkClick r:id="rId2"/>
              </a:rPr>
              <a:t>https://www.researchgate.net/publication/347357700_Arunalu_Learning_Ecosystem_to_Overcome_Sinhala_Reading_Weakness_Due_To_Dyslexia</a:t>
            </a:r>
            <a:r>
              <a:rPr lang="en-US" sz="2000">
                <a:ea typeface="+mn-lt"/>
                <a:cs typeface="+mn-lt"/>
              </a:rPr>
              <a:t>. [Accessed: Aug. 6, 2024].</a:t>
            </a:r>
            <a:endParaRPr lang="en-US" sz="2000">
              <a:latin typeface="Adobe Devanagari"/>
            </a:endParaRPr>
          </a:p>
          <a:p>
            <a:pPr marL="457200" indent="-457200">
              <a:buAutoNum type="arabicPeriod"/>
            </a:pPr>
            <a:r>
              <a:rPr lang="en-US" sz="2000">
                <a:ea typeface="+mn-lt"/>
                <a:cs typeface="+mn-lt"/>
              </a:rPr>
              <a:t>J. K. </a:t>
            </a:r>
            <a:r>
              <a:rPr lang="en-US" sz="2000" err="1">
                <a:ea typeface="+mn-lt"/>
                <a:cs typeface="+mn-lt"/>
              </a:rPr>
              <a:t>Weerahewa</a:t>
            </a:r>
            <a:r>
              <a:rPr lang="en-US" sz="2000">
                <a:ea typeface="+mn-lt"/>
                <a:cs typeface="+mn-lt"/>
              </a:rPr>
              <a:t>, T. T. M. Jayasinghe, and A. T. K. K. De Silva, "Analysis of Spelling Errors from the 'Dyslexic Sight Words' List," </a:t>
            </a:r>
            <a:r>
              <a:rPr lang="en-US" sz="2000" b="0" i="0">
                <a:effectLst/>
                <a:ea typeface="+mn-lt"/>
                <a:cs typeface="+mn-lt"/>
              </a:rPr>
              <a:t>[</a:t>
            </a:r>
            <a:r>
              <a:rPr lang="en-US" sz="2000">
                <a:ea typeface="+mn-lt"/>
                <a:cs typeface="+mn-lt"/>
              </a:rPr>
              <a:t>Online]. Available: </a:t>
            </a:r>
            <a:r>
              <a:rPr lang="en-US" sz="2000">
                <a:ea typeface="+mn-lt"/>
                <a:cs typeface="+mn-lt"/>
                <a:hlinkClick r:id="rId3">
                  <a:extLst>
                    <a:ext uri="{A12FA001-AC4F-418D-AE19-62706E023703}">
                      <ahyp:hlinkClr xmlns:ahyp="http://schemas.microsoft.com/office/drawing/2018/hyperlinkcolor" val="tx"/>
                    </a:ext>
                  </a:extLst>
                </a:hlinkClick>
              </a:rPr>
              <a:t>https://www</a:t>
            </a:r>
            <a:r>
              <a:rPr lang="en-US" sz="2000" b="0" i="0">
                <a:effectLst/>
                <a:ea typeface="+mn-lt"/>
                <a:cs typeface="+mn-lt"/>
                <a:hlinkClick r:id="rId3">
                  <a:extLst>
                    <a:ext uri="{A12FA001-AC4F-418D-AE19-62706E023703}">
                      <ahyp:hlinkClr xmlns:ahyp="http://schemas.microsoft.com/office/drawing/2018/hyperlinkcolor" val="tx"/>
                    </a:ext>
                  </a:extLst>
                </a:hlinkClick>
              </a:rPr>
              <a:t>.</a:t>
            </a:r>
            <a:r>
              <a:rPr lang="en-US" sz="2000">
                <a:ea typeface="+mn-lt"/>
                <a:cs typeface="+mn-lt"/>
                <a:hlinkClick r:id="rId3">
                  <a:extLst>
                    <a:ext uri="{A12FA001-AC4F-418D-AE19-62706E023703}">
                      <ahyp:hlinkClr xmlns:ahyp="http://schemas.microsoft.com/office/drawing/2018/hyperlinkcolor" val="tx"/>
                    </a:ext>
                  </a:extLst>
                </a:hlinkClick>
              </a:rPr>
              <a:t>researchgate</a:t>
            </a:r>
            <a:r>
              <a:rPr lang="en-US" sz="2000" b="0" i="0">
                <a:effectLst/>
                <a:ea typeface="+mn-lt"/>
                <a:cs typeface="+mn-lt"/>
                <a:hlinkClick r:id="rId3">
                  <a:extLst>
                    <a:ext uri="{A12FA001-AC4F-418D-AE19-62706E023703}">
                      <ahyp:hlinkClr xmlns:ahyp="http://schemas.microsoft.com/office/drawing/2018/hyperlinkcolor" val="tx"/>
                    </a:ext>
                  </a:extLst>
                </a:hlinkClick>
              </a:rPr>
              <a:t>.</a:t>
            </a:r>
            <a:r>
              <a:rPr lang="en-US" sz="2000">
                <a:ea typeface="+mn-lt"/>
                <a:cs typeface="+mn-lt"/>
                <a:hlinkClick r:id="rId3">
                  <a:extLst>
                    <a:ext uri="{A12FA001-AC4F-418D-AE19-62706E023703}">
                      <ahyp:hlinkClr xmlns:ahyp="http://schemas.microsoft.com/office/drawing/2018/hyperlinkcolor" val="tx"/>
                    </a:ext>
                  </a:extLst>
                </a:hlinkClick>
              </a:rPr>
              <a:t>net/publication</a:t>
            </a:r>
            <a:r>
              <a:rPr lang="en-US" sz="2000" b="0" i="0">
                <a:effectLst/>
                <a:ea typeface="+mn-lt"/>
                <a:cs typeface="+mn-lt"/>
                <a:hlinkClick r:id="rId3">
                  <a:extLst>
                    <a:ext uri="{A12FA001-AC4F-418D-AE19-62706E023703}">
                      <ahyp:hlinkClr xmlns:ahyp="http://schemas.microsoft.com/office/drawing/2018/hyperlinkcolor" val="tx"/>
                    </a:ext>
                  </a:extLst>
                </a:hlinkClick>
              </a:rPr>
              <a:t>/</a:t>
            </a:r>
            <a:r>
              <a:rPr lang="en-US" sz="2000">
                <a:ea typeface="+mn-lt"/>
                <a:cs typeface="+mn-lt"/>
                <a:hlinkClick r:id="rId3">
                  <a:extLst>
                    <a:ext uri="{A12FA001-AC4F-418D-AE19-62706E023703}">
                      <ahyp:hlinkClr xmlns:ahyp="http://schemas.microsoft.com/office/drawing/2018/hyperlinkcolor" val="tx"/>
                    </a:ext>
                  </a:extLst>
                </a:hlinkClick>
              </a:rPr>
              <a:t>378578352_Analysis_of_spelling_errors_from_the_'dyslexic_sight_words'_list</a:t>
            </a:r>
            <a:r>
              <a:rPr lang="en-US" sz="2000">
                <a:ea typeface="+mn-lt"/>
                <a:cs typeface="+mn-lt"/>
              </a:rPr>
              <a:t>. [Accessed: Aug. 6, 2024].</a:t>
            </a:r>
            <a:endParaRPr lang="en-US">
              <a:ea typeface="Cambria"/>
            </a:endParaRPr>
          </a:p>
          <a:p>
            <a:pPr marL="457200" indent="-457200">
              <a:buAutoNum type="arabicPeriod"/>
            </a:pPr>
            <a:r>
              <a:rPr lang="en-US" sz="2000">
                <a:ea typeface="+mn-lt"/>
                <a:cs typeface="+mn-lt"/>
              </a:rPr>
              <a:t>A. P. Wijesinghe, K. A. P. Liyanage, and S. M. I. Perera, "Spelling in Adolescents With Dyslexia: Errors and Modes of Assessment," [Online]. Available: </a:t>
            </a:r>
            <a:r>
              <a:rPr lang="en-US" sz="2000">
                <a:ea typeface="+mn-lt"/>
                <a:cs typeface="+mn-lt"/>
                <a:hlinkClick r:id="rId4"/>
              </a:rPr>
              <a:t>https://www.researchgate.net/publication/233976504_Spelling_in_Adolescents_With_Dyslexia_Errors_and_Modes_of_Assessment</a:t>
            </a:r>
            <a:r>
              <a:rPr lang="en-US" sz="2000">
                <a:ea typeface="+mn-lt"/>
                <a:cs typeface="+mn-lt"/>
              </a:rPr>
              <a:t>. [Accessed: Aug. 6, 2024].</a:t>
            </a:r>
            <a:endParaRPr lang="en-US">
              <a:ea typeface="Cambria"/>
            </a:endParaRPr>
          </a:p>
          <a:p>
            <a:pPr marL="457200" indent="-457200">
              <a:buAutoNum type="arabicPeriod"/>
            </a:pPr>
            <a:r>
              <a:rPr lang="en-US" sz="2000">
                <a:ea typeface="+mn-lt"/>
                <a:cs typeface="+mn-lt"/>
              </a:rPr>
              <a:t>M. K. Dissanayake, R. M. C. Ratnayake, and H. A. T. K. Karunaratne, "Screening, Assessment, and Identification Tools for Dyslexia," [Online]. Available: </a:t>
            </a:r>
            <a:r>
              <a:rPr lang="en-US" sz="2000">
                <a:ea typeface="+mn-lt"/>
                <a:cs typeface="+mn-lt"/>
                <a:hlinkClick r:id="rId5"/>
              </a:rPr>
              <a:t>https://www.researchgate.net/publication/376053102_Screening_Assessment_and_Identification_Tools_for_Dyslexia</a:t>
            </a:r>
            <a:r>
              <a:rPr lang="en-US" sz="2000">
                <a:ea typeface="+mn-lt"/>
                <a:cs typeface="+mn-lt"/>
              </a:rPr>
              <a:t>. [Accessed: Aug. 6, 2024].</a:t>
            </a:r>
            <a:endParaRPr lang="en-US">
              <a:ea typeface="Cambria"/>
            </a:endParaRPr>
          </a:p>
          <a:p>
            <a:pPr>
              <a:buAutoNum type="arabicPeriod"/>
            </a:pPr>
            <a:endParaRPr lang="en-US" sz="2000">
              <a:latin typeface="Adobe Devanagari"/>
              <a:ea typeface="+mn-lt"/>
              <a:cs typeface="+mn-lt"/>
            </a:endParaRPr>
          </a:p>
        </p:txBody>
      </p:sp>
      <p:sp>
        <p:nvSpPr>
          <p:cNvPr id="13" name="Rectangle 12">
            <a:extLst>
              <a:ext uri="{FF2B5EF4-FFF2-40B4-BE49-F238E27FC236}">
                <a16:creationId xmlns:a16="http://schemas.microsoft.com/office/drawing/2014/main" id="{DDDB9D10-193B-1F24-4C80-EE7D5D82867E}"/>
              </a:ext>
            </a:extLst>
          </p:cNvPr>
          <p:cNvSpPr/>
          <p:nvPr/>
        </p:nvSpPr>
        <p:spPr>
          <a:xfrm>
            <a:off x="2687817"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IT21072888</a:t>
            </a:r>
            <a:r>
              <a:rPr lang="en-US" sz="1800" b="1">
                <a:solidFill>
                  <a:schemeClr val="tx1"/>
                </a:solidFill>
              </a:rPr>
              <a:t>| </a:t>
            </a:r>
            <a:r>
              <a:rPr lang="en-US">
                <a:solidFill>
                  <a:schemeClr val="tx1"/>
                </a:solidFill>
              </a:rPr>
              <a:t>Samarakoon S.M.S.C</a:t>
            </a:r>
            <a:r>
              <a:rPr lang="en-US" b="1">
                <a:solidFill>
                  <a:schemeClr val="tx1"/>
                </a:solidFill>
              </a:rPr>
              <a:t> </a:t>
            </a:r>
            <a:r>
              <a:rPr lang="en-US" sz="1800" b="1">
                <a:solidFill>
                  <a:schemeClr val="tx1"/>
                </a:solidFill>
              </a:rPr>
              <a:t> </a:t>
            </a:r>
            <a:endParaRPr lang="en-US">
              <a:solidFill>
                <a:schemeClr val="tx1"/>
              </a:solidFill>
              <a:ea typeface="Cambria"/>
            </a:endParaRPr>
          </a:p>
        </p:txBody>
      </p:sp>
      <p:pic>
        <p:nvPicPr>
          <p:cNvPr id="7" name="Picture 6" descr="A logo with a gradient of purple and pink colors&#10;&#10;Description automatically generated">
            <a:extLst>
              <a:ext uri="{FF2B5EF4-FFF2-40B4-BE49-F238E27FC236}">
                <a16:creationId xmlns:a16="http://schemas.microsoft.com/office/drawing/2014/main" id="{DF0A28D4-BC0A-1F27-0EBE-547DA75258E6}"/>
              </a:ext>
            </a:extLst>
          </p:cNvPr>
          <p:cNvPicPr>
            <a:picLocks/>
          </p:cNvPicPr>
          <p:nvPr/>
        </p:nvPicPr>
        <p:blipFill>
          <a:blip r:embed="rId6"/>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6" name="TextBox 28">
            <a:extLst>
              <a:ext uri="{FF2B5EF4-FFF2-40B4-BE49-F238E27FC236}">
                <a16:creationId xmlns:a16="http://schemas.microsoft.com/office/drawing/2014/main" id="{28A40F1B-8C0C-7484-B7AF-EEC181F8F0DF}"/>
              </a:ext>
            </a:extLst>
          </p:cNvPr>
          <p:cNvSpPr txBox="1"/>
          <p:nvPr/>
        </p:nvSpPr>
        <p:spPr>
          <a:xfrm>
            <a:off x="295781" y="332796"/>
            <a:ext cx="11901078"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latin typeface="Calibri"/>
                <a:cs typeface="Calibri"/>
              </a:rPr>
              <a:t>REFERENCES</a:t>
            </a:r>
            <a:endParaRPr lang="en-US"/>
          </a:p>
        </p:txBody>
      </p:sp>
    </p:spTree>
    <p:extLst>
      <p:ext uri="{BB962C8B-B14F-4D97-AF65-F5344CB8AC3E}">
        <p14:creationId xmlns:p14="http://schemas.microsoft.com/office/powerpoint/2010/main" val="107408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46734-6C7B-A251-356A-22C5D1F4060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AB0CDCD-3422-400C-86B5-D167F55022C9}"/>
              </a:ext>
            </a:extLst>
          </p:cNvPr>
          <p:cNvSpPr/>
          <p:nvPr/>
        </p:nvSpPr>
        <p:spPr>
          <a:xfrm>
            <a:off x="9690100" y="0"/>
            <a:ext cx="2501900" cy="2552700"/>
          </a:xfrm>
          <a:prstGeom prst="rect">
            <a:avLst/>
          </a:prstGeom>
          <a:solidFill>
            <a:srgbClr val="C4D1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5">
            <a:extLst>
              <a:ext uri="{FF2B5EF4-FFF2-40B4-BE49-F238E27FC236}">
                <a16:creationId xmlns:a16="http://schemas.microsoft.com/office/drawing/2014/main" id="{7F93213C-A16E-9BDA-FDDF-A7AF38B964CA}"/>
              </a:ext>
            </a:extLst>
          </p:cNvPr>
          <p:cNvSpPr>
            <a:spLocks noGrp="1"/>
          </p:cNvSpPr>
          <p:nvPr>
            <p:ph type="body" idx="1"/>
          </p:nvPr>
        </p:nvSpPr>
        <p:spPr>
          <a:xfrm>
            <a:off x="3441979" y="3509610"/>
            <a:ext cx="5055490" cy="448736"/>
          </a:xfrm>
        </p:spPr>
        <p:txBody>
          <a:bodyPr>
            <a:normAutofit/>
          </a:bodyPr>
          <a:lstStyle/>
          <a:p>
            <a:r>
              <a:rPr lang="en-US" sz="1800" b="1">
                <a:solidFill>
                  <a:schemeClr val="tx1"/>
                </a:solidFill>
              </a:rPr>
              <a:t>BSc (</a:t>
            </a:r>
            <a:r>
              <a:rPr lang="en-US" sz="1800" b="1">
                <a:solidFill>
                  <a:schemeClr val="tx1"/>
                </a:solidFill>
                <a:latin typeface="+mj-lt"/>
              </a:rPr>
              <a:t>Hons</a:t>
            </a:r>
            <a:r>
              <a:rPr lang="en-US" sz="1800" b="1">
                <a:solidFill>
                  <a:schemeClr val="tx1"/>
                </a:solidFill>
              </a:rPr>
              <a:t>) Degree in Information </a:t>
            </a:r>
            <a:r>
              <a:rPr lang="en-US" sz="1800" b="1">
                <a:solidFill>
                  <a:schemeClr val="tx1"/>
                </a:solidFill>
                <a:latin typeface="+mj-lt"/>
              </a:rPr>
              <a:t>Technology</a:t>
            </a:r>
            <a:endParaRPr lang="en-US" sz="1800" b="1">
              <a:solidFill>
                <a:schemeClr val="tx1"/>
              </a:solidFill>
              <a:ea typeface="Cambria"/>
            </a:endParaRPr>
          </a:p>
        </p:txBody>
      </p:sp>
      <p:sp>
        <p:nvSpPr>
          <p:cNvPr id="7" name="TextBox 6">
            <a:extLst>
              <a:ext uri="{FF2B5EF4-FFF2-40B4-BE49-F238E27FC236}">
                <a16:creationId xmlns:a16="http://schemas.microsoft.com/office/drawing/2014/main" id="{A48A9243-93D4-BAD0-2DC1-1BA2BF65B9C6}"/>
              </a:ext>
            </a:extLst>
          </p:cNvPr>
          <p:cNvSpPr txBox="1"/>
          <p:nvPr/>
        </p:nvSpPr>
        <p:spPr>
          <a:xfrm>
            <a:off x="141428" y="4478045"/>
            <a:ext cx="11901078" cy="1077218"/>
          </a:xfrm>
          <a:prstGeom prst="rect">
            <a:avLst/>
          </a:prstGeom>
          <a:noFill/>
        </p:spPr>
        <p:txBody>
          <a:bodyPr wrap="square" lIns="91440" tIns="45720" rIns="91440" bIns="45720" rtlCol="0" anchor="t">
            <a:spAutoFit/>
          </a:bodyPr>
          <a:lstStyle/>
          <a:p>
            <a:pPr algn="ctr"/>
            <a:r>
              <a:rPr lang="en-US" sz="3200" b="1">
                <a:solidFill>
                  <a:srgbClr val="7030A0"/>
                </a:solidFill>
                <a:latin typeface="Calibri"/>
                <a:ea typeface="Calibri"/>
                <a:cs typeface="Calibri"/>
              </a:rPr>
              <a:t>Identify That Read Aloud Confusion Dyslexia May Be Present And Provide Activities To Reduce The Risk.</a:t>
            </a:r>
            <a:endParaRPr lang="en-US" sz="3200">
              <a:solidFill>
                <a:srgbClr val="7030A0"/>
              </a:solidFill>
              <a:ea typeface="Cambria"/>
            </a:endParaRPr>
          </a:p>
        </p:txBody>
      </p:sp>
      <p:sp>
        <p:nvSpPr>
          <p:cNvPr id="8" name="Rectangle 7">
            <a:extLst>
              <a:ext uri="{FF2B5EF4-FFF2-40B4-BE49-F238E27FC236}">
                <a16:creationId xmlns:a16="http://schemas.microsoft.com/office/drawing/2014/main" id="{F72822DD-3353-613F-B29D-88ADA565142A}"/>
              </a:ext>
            </a:extLst>
          </p:cNvPr>
          <p:cNvSpPr/>
          <p:nvPr/>
        </p:nvSpPr>
        <p:spPr>
          <a:xfrm>
            <a:off x="2687817"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IT21291746 </a:t>
            </a:r>
            <a:r>
              <a:rPr lang="en-US" b="1">
                <a:solidFill>
                  <a:schemeClr val="tx1"/>
                </a:solidFill>
                <a:latin typeface="Cambria"/>
                <a:ea typeface="Cambria"/>
                <a:cs typeface="Calibri"/>
              </a:rPr>
              <a:t>| </a:t>
            </a:r>
            <a:r>
              <a:rPr lang="en-US">
                <a:solidFill>
                  <a:schemeClr val="tx1"/>
                </a:solidFill>
              </a:rPr>
              <a:t>Madushan J.G.N</a:t>
            </a:r>
          </a:p>
        </p:txBody>
      </p:sp>
      <p:sp>
        <p:nvSpPr>
          <p:cNvPr id="4" name="TextBox 3">
            <a:extLst>
              <a:ext uri="{FF2B5EF4-FFF2-40B4-BE49-F238E27FC236}">
                <a16:creationId xmlns:a16="http://schemas.microsoft.com/office/drawing/2014/main" id="{9C90AF13-672D-8D8E-59EA-1863C0DEBE7D}"/>
              </a:ext>
            </a:extLst>
          </p:cNvPr>
          <p:cNvSpPr txBox="1"/>
          <p:nvPr/>
        </p:nvSpPr>
        <p:spPr>
          <a:xfrm>
            <a:off x="3200007" y="3136381"/>
            <a:ext cx="5790701" cy="584775"/>
          </a:xfrm>
          <a:prstGeom prst="rect">
            <a:avLst/>
          </a:prstGeom>
          <a:noFill/>
        </p:spPr>
        <p:txBody>
          <a:bodyPr wrap="square" lIns="91440" tIns="45720" rIns="91440" bIns="45720" rtlCol="0" anchor="t">
            <a:spAutoFit/>
          </a:bodyPr>
          <a:lstStyle/>
          <a:p>
            <a:r>
              <a:rPr lang="en-US" sz="3200" b="1">
                <a:latin typeface="Calibri"/>
                <a:cs typeface="Calibri"/>
              </a:rPr>
              <a:t>IT21291746 MADUSHAN J.G.N</a:t>
            </a:r>
          </a:p>
        </p:txBody>
      </p:sp>
      <p:pic>
        <p:nvPicPr>
          <p:cNvPr id="5" name="Picture 4" descr="A logo with a gradient of purple and pink colors&#10;&#10;Description automatically generated">
            <a:extLst>
              <a:ext uri="{FF2B5EF4-FFF2-40B4-BE49-F238E27FC236}">
                <a16:creationId xmlns:a16="http://schemas.microsoft.com/office/drawing/2014/main" id="{848DE7DD-22D9-F08D-00D3-161352023594}"/>
              </a:ext>
            </a:extLst>
          </p:cNvPr>
          <p:cNvPicPr>
            <a:picLocks/>
          </p:cNvPicPr>
          <p:nvPr/>
        </p:nvPicPr>
        <p:blipFill>
          <a:blip r:embed="rId2"/>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descr="A person with a mustache and beard&#10;&#10;Description automatically generated">
            <a:extLst>
              <a:ext uri="{FF2B5EF4-FFF2-40B4-BE49-F238E27FC236}">
                <a16:creationId xmlns:a16="http://schemas.microsoft.com/office/drawing/2014/main" id="{25E62FD2-DBEA-E628-2F8D-4B6BC3134FCF}"/>
              </a:ext>
            </a:extLst>
          </p:cNvPr>
          <p:cNvPicPr>
            <a:picLocks noChangeAspect="1"/>
          </p:cNvPicPr>
          <p:nvPr/>
        </p:nvPicPr>
        <p:blipFill>
          <a:blip r:embed="rId3"/>
          <a:stretch>
            <a:fillRect/>
          </a:stretch>
        </p:blipFill>
        <p:spPr>
          <a:xfrm>
            <a:off x="4799215" y="559398"/>
            <a:ext cx="2329287" cy="23108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5156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0E15258-5251-53DE-068D-C03033DE424F}"/>
              </a:ext>
            </a:extLst>
          </p:cNvPr>
          <p:cNvSpPr/>
          <p:nvPr/>
        </p:nvSpPr>
        <p:spPr>
          <a:xfrm>
            <a:off x="2687817"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IT21291746 </a:t>
            </a:r>
            <a:r>
              <a:rPr lang="en-US" b="1">
                <a:solidFill>
                  <a:schemeClr val="tx1"/>
                </a:solidFill>
                <a:latin typeface="Cambria"/>
                <a:ea typeface="Cambria"/>
                <a:cs typeface="Calibri"/>
              </a:rPr>
              <a:t>| </a:t>
            </a:r>
            <a:r>
              <a:rPr lang="en-US">
                <a:solidFill>
                  <a:schemeClr val="tx1"/>
                </a:solidFill>
              </a:rPr>
              <a:t>Madushan J.G.N</a:t>
            </a:r>
          </a:p>
        </p:txBody>
      </p:sp>
      <p:sp>
        <p:nvSpPr>
          <p:cNvPr id="11" name="Content Placeholder 2">
            <a:extLst>
              <a:ext uri="{FF2B5EF4-FFF2-40B4-BE49-F238E27FC236}">
                <a16:creationId xmlns:a16="http://schemas.microsoft.com/office/drawing/2014/main" id="{1A206516-2371-123C-8DAB-83658FD46C33}"/>
              </a:ext>
            </a:extLst>
          </p:cNvPr>
          <p:cNvSpPr txBox="1">
            <a:spLocks/>
          </p:cNvSpPr>
          <p:nvPr/>
        </p:nvSpPr>
        <p:spPr>
          <a:xfrm>
            <a:off x="678612" y="1099867"/>
            <a:ext cx="7356416" cy="4649639"/>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a:ea typeface="+mn-lt"/>
                <a:cs typeface="+mn-lt"/>
              </a:rPr>
              <a:t>Definition</a:t>
            </a:r>
            <a:r>
              <a:rPr lang="en-US" sz="1800">
                <a:ea typeface="+mn-lt"/>
                <a:cs typeface="+mn-lt"/>
              </a:rPr>
              <a:t>:</a:t>
            </a:r>
            <a:endParaRPr lang="en-US" sz="1800">
              <a:ea typeface="Cambria"/>
            </a:endParaRPr>
          </a:p>
          <a:p>
            <a:pPr marL="0" indent="0">
              <a:buNone/>
            </a:pPr>
            <a:r>
              <a:rPr lang="en-US" sz="1800">
                <a:ea typeface="+mn-lt"/>
                <a:cs typeface="+mn-lt"/>
              </a:rPr>
              <a:t>Read Aloud Confusion Dyslexia is characterized by difficulties in reading text aloud accurately and fluently. Individuals with this form of dyslexia often make frequent errors, hesitate, and lose their place while reading aloud.</a:t>
            </a:r>
            <a:endParaRPr lang="en-US" sz="1800">
              <a:ea typeface="Cambria"/>
            </a:endParaRPr>
          </a:p>
          <a:p>
            <a:pPr marL="0" indent="0">
              <a:buFont typeface="Arial" pitchFamily="34" charset="0"/>
              <a:buNone/>
            </a:pPr>
            <a:endParaRPr lang="en-US" sz="1800">
              <a:ea typeface="+mn-lt"/>
              <a:cs typeface="+mn-lt"/>
            </a:endParaRPr>
          </a:p>
          <a:p>
            <a:pPr marL="0" indent="0">
              <a:buFont typeface="Arial" pitchFamily="34" charset="0"/>
              <a:buNone/>
            </a:pPr>
            <a:r>
              <a:rPr lang="en-US" sz="1800" b="1">
                <a:ea typeface="+mn-lt"/>
                <a:cs typeface="+mn-lt"/>
              </a:rPr>
              <a:t>Challanges</a:t>
            </a:r>
            <a:r>
              <a:rPr lang="en-US" sz="1800">
                <a:ea typeface="+mn-lt"/>
                <a:cs typeface="+mn-lt"/>
              </a:rPr>
              <a:t>:</a:t>
            </a:r>
            <a:endParaRPr lang="en-US" sz="1800">
              <a:ea typeface="Cambria"/>
            </a:endParaRPr>
          </a:p>
          <a:p>
            <a:pPr marL="0" indent="0">
              <a:buNone/>
            </a:pPr>
            <a:r>
              <a:rPr lang="en-US" sz="1800">
                <a:ea typeface="+mn-lt"/>
                <a:cs typeface="+mn-lt"/>
              </a:rPr>
              <a:t>These difficulties can significantly impact reading comprehension and overall academic performance. Students with Read Aloud Confusion Dyslexia may struggle to keep up with classroom activities that involve reading aloud.</a:t>
            </a:r>
            <a:endParaRPr lang="en-US" sz="1800">
              <a:ea typeface="Cambria"/>
            </a:endParaRPr>
          </a:p>
          <a:p>
            <a:pPr marL="0" indent="0">
              <a:buFont typeface="Arial" pitchFamily="34" charset="0"/>
              <a:buNone/>
            </a:pPr>
            <a:endParaRPr lang="en-US" sz="1800">
              <a:ea typeface="+mn-lt"/>
              <a:cs typeface="+mn-lt"/>
            </a:endParaRPr>
          </a:p>
          <a:p>
            <a:pPr marL="0" indent="0">
              <a:buFont typeface="Arial" pitchFamily="34" charset="0"/>
              <a:buNone/>
            </a:pPr>
            <a:r>
              <a:rPr lang="en-US" sz="1800" b="1">
                <a:ea typeface="+mn-lt"/>
                <a:cs typeface="+mn-lt"/>
              </a:rPr>
              <a:t>Impact</a:t>
            </a:r>
            <a:r>
              <a:rPr lang="en-US" sz="1800">
                <a:ea typeface="+mn-lt"/>
                <a:cs typeface="+mn-lt"/>
              </a:rPr>
              <a:t>:</a:t>
            </a:r>
            <a:endParaRPr lang="en-US" sz="1800">
              <a:ea typeface="Cambria"/>
            </a:endParaRPr>
          </a:p>
          <a:p>
            <a:pPr marL="0" indent="0">
              <a:buFont typeface="Arial" pitchFamily="34" charset="0"/>
              <a:buNone/>
            </a:pPr>
            <a:r>
              <a:rPr lang="en-US" sz="1800">
                <a:ea typeface="+mn-lt"/>
                <a:cs typeface="+mn-lt"/>
              </a:rPr>
              <a:t>Early detection and targeted intervention are crucial for helping individuals improve their reading </a:t>
            </a:r>
            <a:r>
              <a:rPr lang="en-US" sz="1800" err="1">
                <a:ea typeface="+mn-lt"/>
                <a:cs typeface="+mn-lt"/>
              </a:rPr>
              <a:t>skills.Effective</a:t>
            </a:r>
            <a:r>
              <a:rPr lang="en-US" sz="1800">
                <a:ea typeface="+mn-lt"/>
                <a:cs typeface="+mn-lt"/>
              </a:rPr>
              <a:t> support can enhance reading fluency and comprehension, leading to better academic outcomes.</a:t>
            </a:r>
            <a:endParaRPr lang="en-US" sz="1800">
              <a:ea typeface="Cambria"/>
            </a:endParaRPr>
          </a:p>
          <a:p>
            <a:endParaRPr lang="en-US" sz="1800">
              <a:ea typeface="Cambria"/>
            </a:endParaRPr>
          </a:p>
        </p:txBody>
      </p:sp>
      <p:sp>
        <p:nvSpPr>
          <p:cNvPr id="14" name="TextBox 13">
            <a:extLst>
              <a:ext uri="{FF2B5EF4-FFF2-40B4-BE49-F238E27FC236}">
                <a16:creationId xmlns:a16="http://schemas.microsoft.com/office/drawing/2014/main" id="{30ACB00B-7C21-C621-EC64-846A9BAAF3CD}"/>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Calibri"/>
                <a:cs typeface="Calibri"/>
              </a:rPr>
              <a:t>BACKGROUND   </a:t>
            </a:r>
          </a:p>
        </p:txBody>
      </p:sp>
      <p:pic>
        <p:nvPicPr>
          <p:cNvPr id="17" name="Picture 16" descr="A child sitting at a desk reading a book&#10;&#10;Description automatically generated">
            <a:extLst>
              <a:ext uri="{FF2B5EF4-FFF2-40B4-BE49-F238E27FC236}">
                <a16:creationId xmlns:a16="http://schemas.microsoft.com/office/drawing/2014/main" id="{AE7AA37F-ECED-07D4-36A5-1DB9FBAB4D6F}"/>
              </a:ext>
            </a:extLst>
          </p:cNvPr>
          <p:cNvPicPr>
            <a:picLocks noChangeAspect="1"/>
          </p:cNvPicPr>
          <p:nvPr/>
        </p:nvPicPr>
        <p:blipFill>
          <a:blip r:embed="rId2"/>
          <a:stretch>
            <a:fillRect/>
          </a:stretch>
        </p:blipFill>
        <p:spPr>
          <a:xfrm>
            <a:off x="8209291" y="1708390"/>
            <a:ext cx="3192134" cy="3671258"/>
          </a:xfrm>
          <a:prstGeom prst="rect">
            <a:avLst/>
          </a:prstGeom>
          <a:ln>
            <a:noFill/>
          </a:ln>
          <a:effectLst>
            <a:outerShdw blurRad="292100" dist="139700" dir="2700000" algn="tl" rotWithShape="0">
              <a:srgbClr val="333333">
                <a:alpha val="65000"/>
              </a:srgbClr>
            </a:outerShdw>
          </a:effectLst>
        </p:spPr>
      </p:pic>
      <p:sp>
        <p:nvSpPr>
          <p:cNvPr id="19" name="Rectangle: Rounded Corners 18">
            <a:extLst>
              <a:ext uri="{FF2B5EF4-FFF2-40B4-BE49-F238E27FC236}">
                <a16:creationId xmlns:a16="http://schemas.microsoft.com/office/drawing/2014/main" id="{9C20E9E5-5EEE-7100-7B1E-0A5CC782BA6B}"/>
              </a:ext>
            </a:extLst>
          </p:cNvPr>
          <p:cNvSpPr/>
          <p:nvPr/>
        </p:nvSpPr>
        <p:spPr>
          <a:xfrm>
            <a:off x="299112" y="938904"/>
            <a:ext cx="7735642" cy="5406823"/>
          </a:xfrm>
          <a:prstGeom prst="roundRect">
            <a:avLst/>
          </a:prstGeom>
          <a:noFill/>
          <a:ln>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ogo with a gradient of purple and pink colors&#10;&#10;Description automatically generated">
            <a:extLst>
              <a:ext uri="{FF2B5EF4-FFF2-40B4-BE49-F238E27FC236}">
                <a16:creationId xmlns:a16="http://schemas.microsoft.com/office/drawing/2014/main" id="{9DA09B5E-3FBA-BBC0-C869-5D798218BD2E}"/>
              </a:ext>
            </a:extLst>
          </p:cNvPr>
          <p:cNvPicPr>
            <a:picLocks/>
          </p:cNvPicPr>
          <p:nvPr/>
        </p:nvPicPr>
        <p:blipFill>
          <a:blip r:embed="rId3"/>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8653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530714DE-05C3-975A-89FC-0D88B441F863}"/>
              </a:ext>
            </a:extLst>
          </p:cNvPr>
          <p:cNvGraphicFramePr>
            <a:graphicFrameLocks noGrp="1"/>
          </p:cNvGraphicFramePr>
          <p:nvPr>
            <p:ph idx="1"/>
            <p:extLst>
              <p:ext uri="{D42A27DB-BD31-4B8C-83A1-F6EECF244321}">
                <p14:modId xmlns:p14="http://schemas.microsoft.com/office/powerpoint/2010/main" val="823407632"/>
              </p:ext>
            </p:extLst>
          </p:nvPr>
        </p:nvGraphicFramePr>
        <p:xfrm>
          <a:off x="1558089" y="1828800"/>
          <a:ext cx="9277685" cy="38871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3" name="Rectangle 32">
            <a:extLst>
              <a:ext uri="{FF2B5EF4-FFF2-40B4-BE49-F238E27FC236}">
                <a16:creationId xmlns:a16="http://schemas.microsoft.com/office/drawing/2014/main" id="{FFC21915-38C9-7F81-6F8F-0673F0E78B78}"/>
              </a:ext>
            </a:extLst>
          </p:cNvPr>
          <p:cNvSpPr/>
          <p:nvPr/>
        </p:nvSpPr>
        <p:spPr>
          <a:xfrm>
            <a:off x="2687817"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IT21291746 </a:t>
            </a:r>
            <a:r>
              <a:rPr lang="en-US" b="1">
                <a:solidFill>
                  <a:schemeClr val="tx1"/>
                </a:solidFill>
                <a:latin typeface="Cambria"/>
                <a:ea typeface="Cambria"/>
                <a:cs typeface="Calibri"/>
              </a:rPr>
              <a:t>| </a:t>
            </a:r>
            <a:r>
              <a:rPr lang="en-US">
                <a:solidFill>
                  <a:schemeClr val="tx1"/>
                </a:solidFill>
              </a:rPr>
              <a:t>Madushan J.G.N</a:t>
            </a:r>
          </a:p>
        </p:txBody>
      </p:sp>
      <p:sp>
        <p:nvSpPr>
          <p:cNvPr id="30" name="TextBox 29">
            <a:extLst>
              <a:ext uri="{FF2B5EF4-FFF2-40B4-BE49-F238E27FC236}">
                <a16:creationId xmlns:a16="http://schemas.microsoft.com/office/drawing/2014/main" id="{253EF64B-D569-8ABF-DA88-DD760E311AB5}"/>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Calibri"/>
                <a:cs typeface="Calibri"/>
              </a:rPr>
              <a:t>RESEARCH QUESTION</a:t>
            </a:r>
            <a:endParaRPr lang="en-US"/>
          </a:p>
        </p:txBody>
      </p:sp>
      <p:sp>
        <p:nvSpPr>
          <p:cNvPr id="51" name="Rectangle: Rounded Corners 50">
            <a:extLst>
              <a:ext uri="{FF2B5EF4-FFF2-40B4-BE49-F238E27FC236}">
                <a16:creationId xmlns:a16="http://schemas.microsoft.com/office/drawing/2014/main" id="{EE532AC1-2614-274D-6AC9-5005CFF3C27E}"/>
              </a:ext>
            </a:extLst>
          </p:cNvPr>
          <p:cNvSpPr/>
          <p:nvPr/>
        </p:nvSpPr>
        <p:spPr>
          <a:xfrm>
            <a:off x="370973" y="1303420"/>
            <a:ext cx="11660605" cy="4942973"/>
          </a:xfrm>
          <a:prstGeom prst="roundRect">
            <a:avLst/>
          </a:prstGeom>
          <a:noFill/>
          <a:ln>
            <a:solidFill>
              <a:srgbClr val="4472C4"/>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logo with a gradient of purple and pink colors&#10;&#10;Description automatically generated">
            <a:extLst>
              <a:ext uri="{FF2B5EF4-FFF2-40B4-BE49-F238E27FC236}">
                <a16:creationId xmlns:a16="http://schemas.microsoft.com/office/drawing/2014/main" id="{54F63F9D-47E2-F53F-994A-B5D7B17A9620}"/>
              </a:ext>
            </a:extLst>
          </p:cNvPr>
          <p:cNvPicPr>
            <a:picLocks/>
          </p:cNvPicPr>
          <p:nvPr/>
        </p:nvPicPr>
        <p:blipFill>
          <a:blip r:embed="rId7"/>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2760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ontent Placeholder 20">
            <a:extLst>
              <a:ext uri="{FF2B5EF4-FFF2-40B4-BE49-F238E27FC236}">
                <a16:creationId xmlns:a16="http://schemas.microsoft.com/office/drawing/2014/main" id="{ABAC1515-72C4-38DA-7A08-B5E852E1ADEC}"/>
              </a:ext>
            </a:extLst>
          </p:cNvPr>
          <p:cNvGraphicFramePr>
            <a:graphicFrameLocks noGrp="1"/>
          </p:cNvGraphicFramePr>
          <p:nvPr>
            <p:ph idx="1"/>
            <p:extLst>
              <p:ext uri="{D42A27DB-BD31-4B8C-83A1-F6EECF244321}">
                <p14:modId xmlns:p14="http://schemas.microsoft.com/office/powerpoint/2010/main" val="271409044"/>
              </p:ext>
            </p:extLst>
          </p:nvPr>
        </p:nvGraphicFramePr>
        <p:xfrm>
          <a:off x="4909577" y="1396182"/>
          <a:ext cx="7977239" cy="47391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2" name="Diagram 21">
            <a:extLst>
              <a:ext uri="{FF2B5EF4-FFF2-40B4-BE49-F238E27FC236}">
                <a16:creationId xmlns:a16="http://schemas.microsoft.com/office/drawing/2014/main" id="{7B394281-212D-3BCF-6B70-71C54C62B4F0}"/>
              </a:ext>
            </a:extLst>
          </p:cNvPr>
          <p:cNvGraphicFramePr/>
          <p:nvPr>
            <p:extLst>
              <p:ext uri="{D42A27DB-BD31-4B8C-83A1-F6EECF244321}">
                <p14:modId xmlns:p14="http://schemas.microsoft.com/office/powerpoint/2010/main" val="324927336"/>
              </p:ext>
            </p:extLst>
          </p:nvPr>
        </p:nvGraphicFramePr>
        <p:xfrm>
          <a:off x="1081547" y="1096962"/>
          <a:ext cx="5181602" cy="397031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4" name="Rectangle 43">
            <a:extLst>
              <a:ext uri="{FF2B5EF4-FFF2-40B4-BE49-F238E27FC236}">
                <a16:creationId xmlns:a16="http://schemas.microsoft.com/office/drawing/2014/main" id="{C372361E-E758-C316-696C-0AB7F314C2CC}"/>
              </a:ext>
            </a:extLst>
          </p:cNvPr>
          <p:cNvSpPr/>
          <p:nvPr/>
        </p:nvSpPr>
        <p:spPr>
          <a:xfrm>
            <a:off x="2687817"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IT21291746 </a:t>
            </a:r>
            <a:r>
              <a:rPr lang="en-US" b="1">
                <a:solidFill>
                  <a:schemeClr val="tx1"/>
                </a:solidFill>
                <a:latin typeface="Cambria"/>
                <a:ea typeface="Cambria"/>
                <a:cs typeface="Calibri"/>
              </a:rPr>
              <a:t>| </a:t>
            </a:r>
            <a:r>
              <a:rPr lang="en-US">
                <a:solidFill>
                  <a:schemeClr val="tx1"/>
                </a:solidFill>
              </a:rPr>
              <a:t>Madushan J.G.N</a:t>
            </a:r>
          </a:p>
        </p:txBody>
      </p:sp>
      <p:sp>
        <p:nvSpPr>
          <p:cNvPr id="20" name="TextBox 19">
            <a:extLst>
              <a:ext uri="{FF2B5EF4-FFF2-40B4-BE49-F238E27FC236}">
                <a16:creationId xmlns:a16="http://schemas.microsoft.com/office/drawing/2014/main" id="{FF289BE6-E396-22E7-E748-B9C20F15E318}"/>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Calibri"/>
                <a:ea typeface="Cambria"/>
                <a:cs typeface="Calibri"/>
              </a:rPr>
              <a:t>OBJECTIVES</a:t>
            </a:r>
          </a:p>
        </p:txBody>
      </p:sp>
      <p:pic>
        <p:nvPicPr>
          <p:cNvPr id="26" name="Picture 25" descr="A logo with a gradient of purple and pink colors&#10;&#10;Description automatically generated">
            <a:extLst>
              <a:ext uri="{FF2B5EF4-FFF2-40B4-BE49-F238E27FC236}">
                <a16:creationId xmlns:a16="http://schemas.microsoft.com/office/drawing/2014/main" id="{E3065420-2B60-DCC9-5CE1-F36BC25CB645}"/>
              </a:ext>
            </a:extLst>
          </p:cNvPr>
          <p:cNvPicPr>
            <a:picLocks/>
          </p:cNvPicPr>
          <p:nvPr/>
        </p:nvPicPr>
        <p:blipFill>
          <a:blip r:embed="rId12"/>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03187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2D62A-14E5-D694-3ECE-DA7E0B0935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8211B-D560-8901-B578-11BED475B144}"/>
              </a:ext>
            </a:extLst>
          </p:cNvPr>
          <p:cNvSpPr>
            <a:spLocks noGrp="1"/>
          </p:cNvSpPr>
          <p:nvPr>
            <p:ph type="title"/>
          </p:nvPr>
        </p:nvSpPr>
        <p:spPr>
          <a:xfrm>
            <a:off x="-3649884" y="227635"/>
            <a:ext cx="11684000" cy="792162"/>
          </a:xfrm>
        </p:spPr>
        <p:txBody>
          <a:bodyPr>
            <a:normAutofit/>
          </a:bodyPr>
          <a:lstStyle/>
          <a:p>
            <a:r>
              <a:rPr lang="en-US" sz="4000" b="1">
                <a:latin typeface="Calibri"/>
                <a:ea typeface="Calibri"/>
              </a:rPr>
              <a:t>IMPLEMENTATION</a:t>
            </a:r>
          </a:p>
        </p:txBody>
      </p:sp>
      <p:pic>
        <p:nvPicPr>
          <p:cNvPr id="4" name="Content Placeholder 3" descr="A diagram of a cell phone&#10;&#10;AI-generated content may be incorrect.">
            <a:extLst>
              <a:ext uri="{FF2B5EF4-FFF2-40B4-BE49-F238E27FC236}">
                <a16:creationId xmlns:a16="http://schemas.microsoft.com/office/drawing/2014/main" id="{1E4DD213-4685-2438-FE2C-1E30DCFFA942}"/>
              </a:ext>
            </a:extLst>
          </p:cNvPr>
          <p:cNvPicPr>
            <a:picLocks noGrp="1" noChangeAspect="1"/>
          </p:cNvPicPr>
          <p:nvPr>
            <p:ph idx="1"/>
          </p:nvPr>
        </p:nvPicPr>
        <p:blipFill>
          <a:blip r:embed="rId2"/>
          <a:stretch>
            <a:fillRect/>
          </a:stretch>
        </p:blipFill>
        <p:spPr>
          <a:xfrm>
            <a:off x="666247" y="874443"/>
            <a:ext cx="10864649" cy="5399107"/>
          </a:xfrm>
        </p:spPr>
      </p:pic>
      <p:sp>
        <p:nvSpPr>
          <p:cNvPr id="3" name="TextBox 2">
            <a:extLst>
              <a:ext uri="{FF2B5EF4-FFF2-40B4-BE49-F238E27FC236}">
                <a16:creationId xmlns:a16="http://schemas.microsoft.com/office/drawing/2014/main" id="{8DD2040B-9759-8BF8-1687-D1DE5D54A55E}"/>
              </a:ext>
            </a:extLst>
          </p:cNvPr>
          <p:cNvSpPr txBox="1"/>
          <p:nvPr/>
        </p:nvSpPr>
        <p:spPr>
          <a:xfrm>
            <a:off x="9998511" y="1024059"/>
            <a:ext cx="21956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rgbClr val="000000"/>
              </a:solidFill>
              <a:ea typeface="Cambria"/>
            </a:endParaRPr>
          </a:p>
        </p:txBody>
      </p:sp>
      <p:sp>
        <p:nvSpPr>
          <p:cNvPr id="17" name="Rectangle 16">
            <a:extLst>
              <a:ext uri="{FF2B5EF4-FFF2-40B4-BE49-F238E27FC236}">
                <a16:creationId xmlns:a16="http://schemas.microsoft.com/office/drawing/2014/main" id="{E03A08F4-DD2F-2E68-6EBF-9A4708AAF0C7}"/>
              </a:ext>
            </a:extLst>
          </p:cNvPr>
          <p:cNvSpPr/>
          <p:nvPr/>
        </p:nvSpPr>
        <p:spPr>
          <a:xfrm>
            <a:off x="8135583" y="938720"/>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D43DFFA-A61F-BF29-7DB5-2E9A82C889CB}"/>
              </a:ext>
            </a:extLst>
          </p:cNvPr>
          <p:cNvSpPr txBox="1"/>
          <p:nvPr/>
        </p:nvSpPr>
        <p:spPr>
          <a:xfrm>
            <a:off x="8220921" y="952944"/>
            <a:ext cx="2517479"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0070C0"/>
                </a:solidFill>
                <a:latin typeface="Roboto"/>
                <a:ea typeface="Roboto"/>
                <a:cs typeface="Roboto"/>
              </a:rPr>
              <a:t>Student Assessment</a:t>
            </a:r>
          </a:p>
          <a:p>
            <a:endParaRPr lang="en-US">
              <a:solidFill>
                <a:srgbClr val="0070C0"/>
              </a:solidFill>
              <a:ea typeface="Cambria"/>
            </a:endParaRPr>
          </a:p>
        </p:txBody>
      </p:sp>
      <p:sp>
        <p:nvSpPr>
          <p:cNvPr id="5" name="Rectangle 4">
            <a:extLst>
              <a:ext uri="{FF2B5EF4-FFF2-40B4-BE49-F238E27FC236}">
                <a16:creationId xmlns:a16="http://schemas.microsoft.com/office/drawing/2014/main" id="{D66C96AC-2F6A-5FAB-0A76-E0A95DB8E8E8}"/>
              </a:ext>
            </a:extLst>
          </p:cNvPr>
          <p:cNvSpPr/>
          <p:nvPr/>
        </p:nvSpPr>
        <p:spPr>
          <a:xfrm>
            <a:off x="1061340" y="938720"/>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Question Data</a:t>
            </a:r>
          </a:p>
        </p:txBody>
      </p:sp>
      <p:sp>
        <p:nvSpPr>
          <p:cNvPr id="6" name="Rectangle 5">
            <a:extLst>
              <a:ext uri="{FF2B5EF4-FFF2-40B4-BE49-F238E27FC236}">
                <a16:creationId xmlns:a16="http://schemas.microsoft.com/office/drawing/2014/main" id="{DBF22D0A-4911-0129-364A-8344AFF6811F}"/>
              </a:ext>
            </a:extLst>
          </p:cNvPr>
          <p:cNvSpPr/>
          <p:nvPr/>
        </p:nvSpPr>
        <p:spPr>
          <a:xfrm>
            <a:off x="1061339" y="2689260"/>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Model Training</a:t>
            </a:r>
          </a:p>
        </p:txBody>
      </p:sp>
      <p:sp>
        <p:nvSpPr>
          <p:cNvPr id="7" name="Rectangle 6">
            <a:extLst>
              <a:ext uri="{FF2B5EF4-FFF2-40B4-BE49-F238E27FC236}">
                <a16:creationId xmlns:a16="http://schemas.microsoft.com/office/drawing/2014/main" id="{6CBE9EBC-AB44-4BEF-BE5D-06F397C6A69F}"/>
              </a:ext>
            </a:extLst>
          </p:cNvPr>
          <p:cNvSpPr/>
          <p:nvPr/>
        </p:nvSpPr>
        <p:spPr>
          <a:xfrm>
            <a:off x="1061339" y="5902017"/>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Output Prediction</a:t>
            </a:r>
          </a:p>
        </p:txBody>
      </p:sp>
      <p:sp>
        <p:nvSpPr>
          <p:cNvPr id="8" name="Rectangle 7">
            <a:extLst>
              <a:ext uri="{FF2B5EF4-FFF2-40B4-BE49-F238E27FC236}">
                <a16:creationId xmlns:a16="http://schemas.microsoft.com/office/drawing/2014/main" id="{0BB456F2-4714-2170-C9C5-5E74DF0FD6F7}"/>
              </a:ext>
            </a:extLst>
          </p:cNvPr>
          <p:cNvSpPr/>
          <p:nvPr/>
        </p:nvSpPr>
        <p:spPr>
          <a:xfrm>
            <a:off x="8217961" y="3059963"/>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Model Training</a:t>
            </a:r>
          </a:p>
        </p:txBody>
      </p:sp>
      <p:sp>
        <p:nvSpPr>
          <p:cNvPr id="9" name="Rectangle 8">
            <a:extLst>
              <a:ext uri="{FF2B5EF4-FFF2-40B4-BE49-F238E27FC236}">
                <a16:creationId xmlns:a16="http://schemas.microsoft.com/office/drawing/2014/main" id="{E720AF2F-B3ED-346F-4E78-E6E7A97965B5}"/>
              </a:ext>
            </a:extLst>
          </p:cNvPr>
          <p:cNvSpPr/>
          <p:nvPr/>
        </p:nvSpPr>
        <p:spPr>
          <a:xfrm>
            <a:off x="8217960" y="5902016"/>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Interactive Games</a:t>
            </a:r>
          </a:p>
        </p:txBody>
      </p:sp>
      <p:sp>
        <p:nvSpPr>
          <p:cNvPr id="10" name="Rectangle 9">
            <a:extLst>
              <a:ext uri="{FF2B5EF4-FFF2-40B4-BE49-F238E27FC236}">
                <a16:creationId xmlns:a16="http://schemas.microsoft.com/office/drawing/2014/main" id="{CDADAA49-1126-E461-69B3-9F307EEE44EC}"/>
              </a:ext>
            </a:extLst>
          </p:cNvPr>
          <p:cNvSpPr/>
          <p:nvPr/>
        </p:nvSpPr>
        <p:spPr>
          <a:xfrm>
            <a:off x="4583015" y="1432989"/>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API</a:t>
            </a:r>
            <a:endParaRPr lang="en-US">
              <a:solidFill>
                <a:schemeClr val="tx2"/>
              </a:solidFill>
            </a:endParaRPr>
          </a:p>
        </p:txBody>
      </p:sp>
      <p:sp>
        <p:nvSpPr>
          <p:cNvPr id="19" name="Rectangle 18">
            <a:extLst>
              <a:ext uri="{FF2B5EF4-FFF2-40B4-BE49-F238E27FC236}">
                <a16:creationId xmlns:a16="http://schemas.microsoft.com/office/drawing/2014/main" id="{DA686FEE-576A-8762-C414-6FF1E523D53D}"/>
              </a:ext>
            </a:extLst>
          </p:cNvPr>
          <p:cNvSpPr/>
          <p:nvPr/>
        </p:nvSpPr>
        <p:spPr>
          <a:xfrm>
            <a:off x="4583015" y="5716666"/>
            <a:ext cx="2730825" cy="3697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2"/>
                </a:solidFill>
                <a:ea typeface="Cambria"/>
              </a:rPr>
              <a:t>Mobile Application</a:t>
            </a:r>
          </a:p>
        </p:txBody>
      </p:sp>
    </p:spTree>
    <p:extLst>
      <p:ext uri="{BB962C8B-B14F-4D97-AF65-F5344CB8AC3E}">
        <p14:creationId xmlns:p14="http://schemas.microsoft.com/office/powerpoint/2010/main" val="41009524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87BA-E9C8-EFD9-5628-2086537E55D9}"/>
              </a:ext>
            </a:extLst>
          </p:cNvPr>
          <p:cNvSpPr>
            <a:spLocks noGrp="1"/>
          </p:cNvSpPr>
          <p:nvPr>
            <p:ph type="title"/>
          </p:nvPr>
        </p:nvSpPr>
        <p:spPr/>
        <p:txBody>
          <a:bodyPr/>
          <a:lstStyle/>
          <a:p>
            <a:pPr algn="l"/>
            <a:r>
              <a:rPr lang="en-US" sz="3200" b="1">
                <a:latin typeface="Calibri"/>
                <a:ea typeface="Calibri"/>
                <a:cs typeface="Calibri"/>
              </a:rPr>
              <a:t>COMPONENT DIAGRAM</a:t>
            </a:r>
            <a:endParaRPr lang="en-US" sz="3200">
              <a:latin typeface="Calibri"/>
              <a:ea typeface="Calibri"/>
              <a:cs typeface="Calibri"/>
            </a:endParaRPr>
          </a:p>
        </p:txBody>
      </p:sp>
      <p:pic>
        <p:nvPicPr>
          <p:cNvPr id="4" name="Content Placeholder 3" descr="A diagram of a dyslexia&#10;&#10;AI-generated content may be incorrect.">
            <a:extLst>
              <a:ext uri="{FF2B5EF4-FFF2-40B4-BE49-F238E27FC236}">
                <a16:creationId xmlns:a16="http://schemas.microsoft.com/office/drawing/2014/main" id="{B3630245-71C3-4A92-A0C2-3DBC86E481FB}"/>
              </a:ext>
            </a:extLst>
          </p:cNvPr>
          <p:cNvPicPr>
            <a:picLocks noGrp="1" noChangeAspect="1"/>
          </p:cNvPicPr>
          <p:nvPr>
            <p:ph idx="1"/>
          </p:nvPr>
        </p:nvPicPr>
        <p:blipFill>
          <a:blip r:embed="rId2"/>
          <a:stretch>
            <a:fillRect/>
          </a:stretch>
        </p:blipFill>
        <p:spPr>
          <a:xfrm>
            <a:off x="1838136" y="1143000"/>
            <a:ext cx="8617328" cy="5181600"/>
          </a:xfrm>
        </p:spPr>
      </p:pic>
    </p:spTree>
    <p:extLst>
      <p:ext uri="{BB962C8B-B14F-4D97-AF65-F5344CB8AC3E}">
        <p14:creationId xmlns:p14="http://schemas.microsoft.com/office/powerpoint/2010/main" val="3503087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TextBox 468">
            <a:extLst>
              <a:ext uri="{FF2B5EF4-FFF2-40B4-BE49-F238E27FC236}">
                <a16:creationId xmlns:a16="http://schemas.microsoft.com/office/drawing/2014/main" id="{FFA215BE-27D9-DCA0-F81F-EE90D5E25E4B}"/>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mj-lt"/>
              </a:rPr>
              <a:t>INTRODUCTION CONT.</a:t>
            </a:r>
            <a:endParaRPr lang="en-US"/>
          </a:p>
        </p:txBody>
      </p:sp>
      <p:sp>
        <p:nvSpPr>
          <p:cNvPr id="489" name="Rectangle 488">
            <a:extLst>
              <a:ext uri="{FF2B5EF4-FFF2-40B4-BE49-F238E27FC236}">
                <a16:creationId xmlns:a16="http://schemas.microsoft.com/office/drawing/2014/main" id="{A92F5B75-21CF-C414-4BA2-1DF656B7D984}"/>
              </a:ext>
            </a:extLst>
          </p:cNvPr>
          <p:cNvSpPr/>
          <p:nvPr/>
        </p:nvSpPr>
        <p:spPr>
          <a:xfrm>
            <a:off x="3485713" y="1349975"/>
            <a:ext cx="3322555" cy="1156607"/>
          </a:xfrm>
          <a:prstGeom prst="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aseline="0">
                <a:solidFill>
                  <a:srgbClr val="70674A"/>
                </a:solidFill>
                <a:latin typeface="Calibri"/>
              </a:rPr>
              <a:t>Related to Primary education.</a:t>
            </a:r>
            <a:endParaRPr lang="en-US" sz="2400">
              <a:solidFill>
                <a:srgbClr val="70674A"/>
              </a:solidFill>
              <a:ea typeface="Cambria"/>
            </a:endParaRPr>
          </a:p>
        </p:txBody>
      </p:sp>
      <p:sp>
        <p:nvSpPr>
          <p:cNvPr id="490" name="Rectangle 489">
            <a:extLst>
              <a:ext uri="{FF2B5EF4-FFF2-40B4-BE49-F238E27FC236}">
                <a16:creationId xmlns:a16="http://schemas.microsoft.com/office/drawing/2014/main" id="{1BB66D4D-E7DA-B03D-1E56-945B0FDBD41C}"/>
              </a:ext>
            </a:extLst>
          </p:cNvPr>
          <p:cNvSpPr/>
          <p:nvPr/>
        </p:nvSpPr>
        <p:spPr>
          <a:xfrm>
            <a:off x="6805618" y="1347327"/>
            <a:ext cx="3724729" cy="1156607"/>
          </a:xfrm>
          <a:prstGeom prst="rect">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aseline="0">
                <a:solidFill>
                  <a:srgbClr val="445469"/>
                </a:solidFill>
                <a:latin typeface="Calibri"/>
              </a:rPr>
              <a:t>A very common learning disability.</a:t>
            </a:r>
            <a:endParaRPr lang="en-US" sz="2400">
              <a:solidFill>
                <a:srgbClr val="445469"/>
              </a:solidFill>
              <a:ea typeface="Cambria"/>
            </a:endParaRPr>
          </a:p>
        </p:txBody>
      </p:sp>
      <p:sp>
        <p:nvSpPr>
          <p:cNvPr id="491" name="Rectangle 490">
            <a:extLst>
              <a:ext uri="{FF2B5EF4-FFF2-40B4-BE49-F238E27FC236}">
                <a16:creationId xmlns:a16="http://schemas.microsoft.com/office/drawing/2014/main" id="{45910C75-6164-391F-5FB1-359C03445CC6}"/>
              </a:ext>
            </a:extLst>
          </p:cNvPr>
          <p:cNvSpPr/>
          <p:nvPr/>
        </p:nvSpPr>
        <p:spPr>
          <a:xfrm>
            <a:off x="5146842" y="4720506"/>
            <a:ext cx="3184806" cy="1156607"/>
          </a:xfrm>
          <a:prstGeom prst="rect">
            <a:avLst/>
          </a:prstGeom>
          <a:solidFill>
            <a:srgbClr val="FFB3B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aseline="0">
                <a:solidFill>
                  <a:schemeClr val="accent2">
                    <a:lumMod val="76000"/>
                  </a:schemeClr>
                </a:solidFill>
                <a:latin typeface="Calibri"/>
              </a:rPr>
              <a:t>Difficulty in different areas of primary languages.</a:t>
            </a:r>
            <a:endParaRPr lang="en-US" sz="2400">
              <a:solidFill>
                <a:schemeClr val="accent2">
                  <a:lumMod val="76000"/>
                </a:schemeClr>
              </a:solidFill>
              <a:latin typeface="Calibri"/>
              <a:ea typeface="Cambria"/>
              <a:cs typeface="Calibri"/>
            </a:endParaRPr>
          </a:p>
        </p:txBody>
      </p:sp>
      <p:sp>
        <p:nvSpPr>
          <p:cNvPr id="492" name="Rectangle 491">
            <a:extLst>
              <a:ext uri="{FF2B5EF4-FFF2-40B4-BE49-F238E27FC236}">
                <a16:creationId xmlns:a16="http://schemas.microsoft.com/office/drawing/2014/main" id="{BC3F0929-4BE3-E4CF-F172-AAB15327BE96}"/>
              </a:ext>
            </a:extLst>
          </p:cNvPr>
          <p:cNvSpPr/>
          <p:nvPr/>
        </p:nvSpPr>
        <p:spPr>
          <a:xfrm>
            <a:off x="3488066" y="2652935"/>
            <a:ext cx="3317553" cy="1819930"/>
          </a:xfrm>
          <a:prstGeom prst="rect">
            <a:avLst/>
          </a:prstGeom>
          <a:solidFill>
            <a:srgbClr val="C8AFDB"/>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aseline="0">
                <a:solidFill>
                  <a:srgbClr val="0070C0"/>
                </a:solidFill>
                <a:latin typeface="Calibri"/>
              </a:rPr>
              <a:t>About 5-10% of the entire population is affected.</a:t>
            </a:r>
            <a:endParaRPr lang="en-US" sz="2400"/>
          </a:p>
          <a:p>
            <a:pPr algn="ctr"/>
            <a:r>
              <a:rPr lang="en-US" sz="2000">
                <a:solidFill>
                  <a:srgbClr val="0070C0"/>
                </a:solidFill>
              </a:rPr>
              <a:t>(DyslexicHelp.org, 2024).</a:t>
            </a:r>
            <a:endParaRPr lang="en-US" sz="3600">
              <a:solidFill>
                <a:srgbClr val="0070C0"/>
              </a:solidFill>
              <a:ea typeface="Cambria"/>
            </a:endParaRPr>
          </a:p>
        </p:txBody>
      </p:sp>
      <p:sp>
        <p:nvSpPr>
          <p:cNvPr id="493" name="Rectangle 492">
            <a:extLst>
              <a:ext uri="{FF2B5EF4-FFF2-40B4-BE49-F238E27FC236}">
                <a16:creationId xmlns:a16="http://schemas.microsoft.com/office/drawing/2014/main" id="{D9A92E1F-30AC-FFF1-B6CB-3B8FE973122D}"/>
              </a:ext>
            </a:extLst>
          </p:cNvPr>
          <p:cNvSpPr/>
          <p:nvPr/>
        </p:nvSpPr>
        <p:spPr>
          <a:xfrm>
            <a:off x="6805619" y="2650287"/>
            <a:ext cx="3724729" cy="1822578"/>
          </a:xfrm>
          <a:prstGeom prst="rect">
            <a:avLst/>
          </a:prstGeom>
          <a:solidFill>
            <a:schemeClr val="accent6">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aseline="0">
                <a:solidFill>
                  <a:srgbClr val="A34174"/>
                </a:solidFill>
                <a:latin typeface="Calibri"/>
              </a:rPr>
              <a:t>About 15%-20</a:t>
            </a:r>
            <a:r>
              <a:rPr lang="en-US" sz="2400">
                <a:solidFill>
                  <a:srgbClr val="A34174"/>
                </a:solidFill>
                <a:latin typeface="Calibri"/>
              </a:rPr>
              <a:t>%</a:t>
            </a:r>
            <a:r>
              <a:rPr lang="en-US" sz="2400" baseline="0">
                <a:solidFill>
                  <a:srgbClr val="A34174"/>
                </a:solidFill>
                <a:latin typeface="Calibri"/>
              </a:rPr>
              <a:t> of primary students are affected.  </a:t>
            </a:r>
            <a:r>
              <a:rPr lang="en-US" sz="2000">
                <a:solidFill>
                  <a:srgbClr val="A34174"/>
                </a:solidFill>
              </a:rPr>
              <a:t>(</a:t>
            </a:r>
            <a:r>
              <a:rPr lang="en-US" sz="2000" b="0" i="0">
                <a:solidFill>
                  <a:srgbClr val="A34174"/>
                </a:solidFill>
                <a:effectLst/>
                <a:latin typeface="Roboto" panose="02000000000000000000" pitchFamily="2" charset="0"/>
              </a:rPr>
              <a:t>crossrivertherapy.com,</a:t>
            </a:r>
            <a:br>
              <a:rPr lang="en-US" sz="2000" b="0" i="0">
                <a:solidFill>
                  <a:srgbClr val="A34174"/>
                </a:solidFill>
                <a:effectLst/>
                <a:latin typeface="Roboto" panose="02000000000000000000" pitchFamily="2" charset="0"/>
              </a:rPr>
            </a:br>
            <a:r>
              <a:rPr lang="en-US" sz="2000" b="0" i="0">
                <a:solidFill>
                  <a:srgbClr val="A34174"/>
                </a:solidFill>
                <a:effectLst/>
                <a:latin typeface="Roboto" panose="02000000000000000000" pitchFamily="2" charset="0"/>
              </a:rPr>
              <a:t>2025</a:t>
            </a:r>
            <a:r>
              <a:rPr lang="en-US" sz="2000">
                <a:solidFill>
                  <a:srgbClr val="A34174"/>
                </a:solidFill>
              </a:rPr>
              <a:t>)</a:t>
            </a:r>
            <a:r>
              <a:rPr lang="en-US" sz="2000" b="0" i="0">
                <a:solidFill>
                  <a:srgbClr val="A34174"/>
                </a:solidFill>
                <a:effectLst/>
                <a:latin typeface="Roboto" panose="02000000000000000000" pitchFamily="2" charset="0"/>
              </a:rPr>
              <a:t>.</a:t>
            </a:r>
            <a:endParaRPr lang="en-US" sz="2400">
              <a:solidFill>
                <a:srgbClr val="A34174"/>
              </a:solidFill>
              <a:ea typeface="Cambria"/>
            </a:endParaRPr>
          </a:p>
        </p:txBody>
      </p:sp>
      <p:pic>
        <p:nvPicPr>
          <p:cNvPr id="3" name="Picture 2" descr="A logo with a gradient of purple and pink colors&#10;&#10;Description automatically generated">
            <a:extLst>
              <a:ext uri="{FF2B5EF4-FFF2-40B4-BE49-F238E27FC236}">
                <a16:creationId xmlns:a16="http://schemas.microsoft.com/office/drawing/2014/main" id="{56866F02-0B37-B364-590B-F635A4B6BE80}"/>
              </a:ext>
            </a:extLst>
          </p:cNvPr>
          <p:cNvPicPr>
            <a:picLocks/>
          </p:cNvPicPr>
          <p:nvPr/>
        </p:nvPicPr>
        <p:blipFill>
          <a:blip r:embed="rId3"/>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Content Placeholder 10" descr="Smart Phone with solid fill">
            <a:extLst>
              <a:ext uri="{FF2B5EF4-FFF2-40B4-BE49-F238E27FC236}">
                <a16:creationId xmlns:a16="http://schemas.microsoft.com/office/drawing/2014/main" id="{79EAE32A-FD85-8E86-B76C-7845F7F24EC5}"/>
              </a:ext>
            </a:extLst>
          </p:cNvPr>
          <p:cNvPicPr>
            <a:picLocks noGrp="1"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0449" y="2188505"/>
            <a:ext cx="2537617" cy="2537617"/>
          </a:xfrm>
          <a:prstGeom prst="rect">
            <a:avLst/>
          </a:prstGeom>
        </p:spPr>
      </p:pic>
      <p:pic>
        <p:nvPicPr>
          <p:cNvPr id="8" name="Picture 7" descr="A logo with a gradient of purple and pink colors&#10;&#10;Description automatically generated">
            <a:extLst>
              <a:ext uri="{FF2B5EF4-FFF2-40B4-BE49-F238E27FC236}">
                <a16:creationId xmlns:a16="http://schemas.microsoft.com/office/drawing/2014/main" id="{4C21712B-4EF4-3C03-2B28-7050778F4043}"/>
              </a:ext>
            </a:extLst>
          </p:cNvPr>
          <p:cNvPicPr>
            <a:picLocks noChangeAspect="1"/>
          </p:cNvPicPr>
          <p:nvPr/>
        </p:nvPicPr>
        <p:blipFill>
          <a:blip r:embed="rId3"/>
          <a:stretch>
            <a:fillRect/>
          </a:stretch>
        </p:blipFill>
        <p:spPr>
          <a:xfrm>
            <a:off x="1817766" y="3093155"/>
            <a:ext cx="808132" cy="7269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Rounded Corners 8">
            <a:extLst>
              <a:ext uri="{FF2B5EF4-FFF2-40B4-BE49-F238E27FC236}">
                <a16:creationId xmlns:a16="http://schemas.microsoft.com/office/drawing/2014/main" id="{B0F2C7C9-6737-6104-95EC-5E5F958336F6}"/>
              </a:ext>
            </a:extLst>
          </p:cNvPr>
          <p:cNvSpPr/>
          <p:nvPr/>
        </p:nvSpPr>
        <p:spPr>
          <a:xfrm>
            <a:off x="833886" y="1063924"/>
            <a:ext cx="10524226" cy="5060830"/>
          </a:xfrm>
          <a:prstGeom prst="roundRect">
            <a:avLst/>
          </a:prstGeom>
          <a:noFill/>
          <a:ln>
            <a:solidFill>
              <a:srgbClr val="C8AF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B7D82B-533F-69C1-DEF6-E69452E7C90B}"/>
              </a:ext>
            </a:extLst>
          </p:cNvPr>
          <p:cNvSpPr txBox="1"/>
          <p:nvPr/>
        </p:nvSpPr>
        <p:spPr>
          <a:xfrm>
            <a:off x="2482376" y="6172402"/>
            <a:ext cx="9581803" cy="600164"/>
          </a:xfrm>
          <a:prstGeom prst="rect">
            <a:avLst/>
          </a:prstGeom>
          <a:noFill/>
        </p:spPr>
        <p:txBody>
          <a:bodyPr wrap="square" rtlCol="0">
            <a:spAutoFit/>
          </a:bodyPr>
          <a:lstStyle/>
          <a:p>
            <a:r>
              <a:rPr lang="en-US" sz="1100"/>
              <a:t>[1] DyslexicHelp.org, “What is dyslexia?,” DyslexicHelp.org, 2024. [Online]. Available: https://dyslexichelp.org. [Accessed: May 25, 2025].  </a:t>
            </a:r>
          </a:p>
          <a:p>
            <a:r>
              <a:rPr lang="en-US" sz="1100"/>
              <a:t>[2] CrossRiverTherapy.com, “Dyslexia statistics,” CrossRiverTherapy.com, 2024. [Online]. Available: https://crossrivertherapy.com. [Accessed: May 25, 2025].</a:t>
            </a:r>
          </a:p>
        </p:txBody>
      </p:sp>
    </p:spTree>
    <p:extLst>
      <p:ext uri="{BB962C8B-B14F-4D97-AF65-F5344CB8AC3E}">
        <p14:creationId xmlns:p14="http://schemas.microsoft.com/office/powerpoint/2010/main" val="3020456671"/>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FDCFB-65AC-C394-721C-28746F14155D}"/>
            </a:ext>
          </a:extLst>
        </p:cNvPr>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384B0E7-53F8-7A6E-30DD-136F3FF99169}"/>
              </a:ext>
            </a:extLst>
          </p:cNvPr>
          <p:cNvGraphicFramePr>
            <a:graphicFrameLocks noGrp="1"/>
          </p:cNvGraphicFramePr>
          <p:nvPr>
            <p:ph idx="1"/>
            <p:extLst>
              <p:ext uri="{D42A27DB-BD31-4B8C-83A1-F6EECF244321}">
                <p14:modId xmlns:p14="http://schemas.microsoft.com/office/powerpoint/2010/main" val="2985802604"/>
              </p:ext>
            </p:extLst>
          </p:nvPr>
        </p:nvGraphicFramePr>
        <p:xfrm>
          <a:off x="405788" y="917053"/>
          <a:ext cx="11684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Rectangle 18">
            <a:extLst>
              <a:ext uri="{FF2B5EF4-FFF2-40B4-BE49-F238E27FC236}">
                <a16:creationId xmlns:a16="http://schemas.microsoft.com/office/drawing/2014/main" id="{8751AA26-D433-CF30-BBCA-B41EDAC18729}"/>
              </a:ext>
            </a:extLst>
          </p:cNvPr>
          <p:cNvSpPr/>
          <p:nvPr/>
        </p:nvSpPr>
        <p:spPr>
          <a:xfrm>
            <a:off x="2687817"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IT21291746 </a:t>
            </a:r>
            <a:r>
              <a:rPr lang="en-US" b="1">
                <a:solidFill>
                  <a:schemeClr val="tx1"/>
                </a:solidFill>
                <a:latin typeface="Cambria"/>
                <a:ea typeface="Cambria"/>
                <a:cs typeface="Calibri"/>
              </a:rPr>
              <a:t>| </a:t>
            </a:r>
            <a:r>
              <a:rPr lang="en-US">
                <a:solidFill>
                  <a:schemeClr val="tx1"/>
                </a:solidFill>
              </a:rPr>
              <a:t>Madushan J.G.N</a:t>
            </a:r>
          </a:p>
        </p:txBody>
      </p:sp>
      <p:pic>
        <p:nvPicPr>
          <p:cNvPr id="12" name="Picture 11" descr="A logo with a gradient of purple and pink colors&#10;&#10;Description automatically generated">
            <a:extLst>
              <a:ext uri="{FF2B5EF4-FFF2-40B4-BE49-F238E27FC236}">
                <a16:creationId xmlns:a16="http://schemas.microsoft.com/office/drawing/2014/main" id="{63727A60-F624-DF19-1FAB-96D9695BE418}"/>
              </a:ext>
            </a:extLst>
          </p:cNvPr>
          <p:cNvPicPr>
            <a:picLocks/>
          </p:cNvPicPr>
          <p:nvPr/>
        </p:nvPicPr>
        <p:blipFill>
          <a:blip r:embed="rId8"/>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87DF8CD9-EDE0-D9B6-F478-5F481735065B}"/>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Calibri"/>
                <a:cs typeface="Calibri"/>
              </a:rPr>
              <a:t>COMPONENT REQUIREMENTS</a:t>
            </a:r>
          </a:p>
        </p:txBody>
      </p:sp>
    </p:spTree>
    <p:extLst>
      <p:ext uri="{BB962C8B-B14F-4D97-AF65-F5344CB8AC3E}">
        <p14:creationId xmlns:p14="http://schemas.microsoft.com/office/powerpoint/2010/main" val="297515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4FC3C3-8795-CD43-431E-B9A23F600516}"/>
              </a:ext>
            </a:extLst>
          </p:cNvPr>
          <p:cNvSpPr>
            <a:spLocks noGrp="1"/>
          </p:cNvSpPr>
          <p:nvPr>
            <p:ph idx="1"/>
          </p:nvPr>
        </p:nvSpPr>
        <p:spPr>
          <a:xfrm>
            <a:off x="304800" y="1219200"/>
            <a:ext cx="11684000" cy="5105400"/>
          </a:xfrm>
        </p:spPr>
        <p:txBody>
          <a:bodyPr vert="horz" lIns="91440" tIns="45720" rIns="91440" bIns="45720" rtlCol="0" anchor="t">
            <a:normAutofit fontScale="92500" lnSpcReduction="10000"/>
          </a:bodyPr>
          <a:lstStyle/>
          <a:p>
            <a:pPr marL="0" indent="0">
              <a:buNone/>
            </a:pPr>
            <a:r>
              <a:rPr lang="en-US" sz="1600">
                <a:ea typeface="+mn-lt"/>
                <a:cs typeface="+mn-lt"/>
              </a:rPr>
              <a:t>[1] </a:t>
            </a:r>
            <a:r>
              <a:rPr lang="en-US" sz="1600" b="0" i="0">
                <a:effectLst/>
                <a:ea typeface="+mn-lt"/>
                <a:cs typeface="+mn-lt"/>
              </a:rPr>
              <a:t>R. Rohizan, L. </a:t>
            </a:r>
            <a:r>
              <a:rPr lang="en-US" sz="1600">
                <a:ea typeface="+mn-lt"/>
                <a:cs typeface="+mn-lt"/>
              </a:rPr>
              <a:t>Hean </a:t>
            </a:r>
            <a:r>
              <a:rPr lang="en-US" sz="1600" b="0" i="0">
                <a:effectLst/>
                <a:ea typeface="+mn-lt"/>
                <a:cs typeface="+mn-lt"/>
              </a:rPr>
              <a:t>Soon, and S. A. Mubin, "MathFun: A Mobile App For Dyscalculia Children," </a:t>
            </a:r>
            <a:r>
              <a:rPr lang="en-US" sz="1600" b="0">
                <a:effectLst/>
                <a:ea typeface="+mn-lt"/>
                <a:cs typeface="+mn-lt"/>
              </a:rPr>
              <a:t>Journal of Physics: Conference Series</a:t>
            </a:r>
            <a:r>
              <a:rPr lang="en-US" sz="1600" b="0" i="0">
                <a:effectLst/>
                <a:ea typeface="+mn-lt"/>
                <a:cs typeface="+mn-lt"/>
              </a:rPr>
              <a:t>, vol. 1712, 2020. </a:t>
            </a:r>
            <a:r>
              <a:rPr lang="en-US" sz="1600">
                <a:ea typeface="+mn-lt"/>
                <a:cs typeface="+mn-lt"/>
              </a:rPr>
              <a:t>doi</a:t>
            </a:r>
            <a:r>
              <a:rPr lang="en-US" sz="1600" b="0" i="0">
                <a:effectLst/>
                <a:ea typeface="+mn-lt"/>
                <a:cs typeface="+mn-lt"/>
              </a:rPr>
              <a:t>:10.1088/1742-6596/1712/1/012030. </a:t>
            </a:r>
            <a:endParaRPr lang="en-US">
              <a:ea typeface="+mn-lt"/>
              <a:cs typeface="+mn-lt"/>
            </a:endParaRPr>
          </a:p>
          <a:p>
            <a:pPr marL="0" indent="0">
              <a:buNone/>
            </a:pPr>
            <a:endParaRPr lang="en-US" sz="1600">
              <a:ea typeface="+mn-lt"/>
              <a:cs typeface="+mn-lt"/>
            </a:endParaRPr>
          </a:p>
          <a:p>
            <a:pPr marL="0" indent="0">
              <a:buNone/>
            </a:pPr>
            <a:r>
              <a:rPr lang="en-US" sz="1600" b="0" i="0">
                <a:effectLst/>
                <a:ea typeface="+mn-lt"/>
                <a:cs typeface="+mn-lt"/>
              </a:rPr>
              <a:t>[</a:t>
            </a:r>
            <a:r>
              <a:rPr lang="en-US" sz="1600">
                <a:ea typeface="+mn-lt"/>
                <a:cs typeface="+mn-lt"/>
              </a:rPr>
              <a:t>2] S. Rajapakse, D. Polwattage, U. Guruge, I. Jayathilaka, T. Edirisinghe, and S. Thelijjagoda, "ALEXZA</a:t>
            </a:r>
            <a:r>
              <a:rPr lang="en-US" sz="1600" b="0" i="0">
                <a:effectLst/>
                <a:ea typeface="+mn-lt"/>
                <a:cs typeface="+mn-lt"/>
              </a:rPr>
              <a:t>: </a:t>
            </a:r>
            <a:r>
              <a:rPr lang="en-US" sz="1600">
                <a:ea typeface="+mn-lt"/>
                <a:cs typeface="+mn-lt"/>
              </a:rPr>
              <a:t>A Mobile Application For Dyslexics Utilizing Artificial Intelligence And Machine Learning Concepts," 2018 IEEE 6th International Conference on Information and Communication Technology (ICoICT), 2018, pp</a:t>
            </a:r>
            <a:r>
              <a:rPr lang="en-US" sz="1600" b="0" i="0" u="none" strike="noStrike">
                <a:effectLst/>
                <a:ea typeface="+mn-lt"/>
                <a:cs typeface="+mn-lt"/>
              </a:rPr>
              <a:t>.</a:t>
            </a:r>
            <a:r>
              <a:rPr lang="en-US" sz="1600">
                <a:ea typeface="+mn-lt"/>
                <a:cs typeface="+mn-lt"/>
              </a:rPr>
              <a:t> 318-323</a:t>
            </a:r>
            <a:r>
              <a:rPr lang="en-US" sz="1600" b="0" i="0" u="none" strike="noStrike">
                <a:effectLst/>
                <a:ea typeface="+mn-lt"/>
                <a:cs typeface="+mn-lt"/>
              </a:rPr>
              <a:t>.</a:t>
            </a:r>
            <a:r>
              <a:rPr lang="en-US" sz="1600">
                <a:ea typeface="+mn-lt"/>
                <a:cs typeface="+mn-lt"/>
              </a:rPr>
              <a:t> doi:10.1109</a:t>
            </a:r>
            <a:r>
              <a:rPr lang="en-US" sz="1600" b="0" i="0" u="none" strike="noStrike">
                <a:effectLst/>
                <a:ea typeface="+mn-lt"/>
                <a:cs typeface="+mn-lt"/>
              </a:rPr>
              <a:t>/</a:t>
            </a:r>
            <a:r>
              <a:rPr lang="en-US" sz="1600">
                <a:ea typeface="+mn-lt"/>
                <a:cs typeface="+mn-lt"/>
              </a:rPr>
              <a:t>ICoICT.2018.8528720. </a:t>
            </a:r>
            <a:endParaRPr lang="en-US">
              <a:ea typeface="+mn-lt"/>
              <a:cs typeface="+mn-lt"/>
            </a:endParaRPr>
          </a:p>
          <a:p>
            <a:pPr marL="0" indent="0">
              <a:buNone/>
            </a:pPr>
            <a:endParaRPr lang="en-US" sz="1600">
              <a:ea typeface="+mn-lt"/>
              <a:cs typeface="+mn-lt"/>
            </a:endParaRPr>
          </a:p>
          <a:p>
            <a:pPr marL="0" indent="0">
              <a:buNone/>
            </a:pPr>
            <a:r>
              <a:rPr lang="en-US" sz="1600">
                <a:ea typeface="+mn-lt"/>
                <a:cs typeface="+mn-lt"/>
              </a:rPr>
              <a:t>[3] M. Chandrasiri, D. Hewathudalla, P. Ranasinghe, I. Wickramanayake, and S</a:t>
            </a:r>
            <a:r>
              <a:rPr lang="en-US" sz="1600" b="0" i="0">
                <a:effectLst/>
                <a:ea typeface="+mn-lt"/>
                <a:cs typeface="+mn-lt"/>
              </a:rPr>
              <a:t>. </a:t>
            </a:r>
            <a:r>
              <a:rPr lang="en-US" sz="1600">
                <a:ea typeface="+mn-lt"/>
                <a:cs typeface="+mn-lt"/>
              </a:rPr>
              <a:t>Thelijjagoda</a:t>
            </a:r>
            <a:r>
              <a:rPr lang="en-US" sz="1600" b="0" i="0">
                <a:effectLst/>
                <a:ea typeface="+mn-lt"/>
                <a:cs typeface="+mn-lt"/>
              </a:rPr>
              <a:t>, "The </a:t>
            </a:r>
            <a:r>
              <a:rPr lang="en-US" sz="1600">
                <a:ea typeface="+mn-lt"/>
                <a:cs typeface="+mn-lt"/>
              </a:rPr>
              <a:t>Hope: An Interactive Mobile Solution to Overcome </a:t>
            </a:r>
            <a:r>
              <a:rPr lang="en-US" sz="1600" b="0" i="0">
                <a:effectLst/>
                <a:ea typeface="+mn-lt"/>
                <a:cs typeface="+mn-lt"/>
              </a:rPr>
              <a:t>the </a:t>
            </a:r>
            <a:r>
              <a:rPr lang="en-US" sz="1600">
                <a:ea typeface="+mn-lt"/>
                <a:cs typeface="+mn-lt"/>
              </a:rPr>
              <a:t>Writing, Reading, and Speaking Weaknesses </a:t>
            </a:r>
            <a:r>
              <a:rPr lang="en-US" sz="1600" b="0" i="0">
                <a:effectLst/>
                <a:ea typeface="+mn-lt"/>
                <a:cs typeface="+mn-lt"/>
              </a:rPr>
              <a:t>of </a:t>
            </a:r>
            <a:r>
              <a:rPr lang="en-US" sz="1600">
                <a:ea typeface="+mn-lt"/>
                <a:cs typeface="+mn-lt"/>
              </a:rPr>
              <a:t>Dyslexia</a:t>
            </a:r>
            <a:r>
              <a:rPr lang="en-US" sz="1600" b="0" i="0">
                <a:effectLst/>
                <a:ea typeface="+mn-lt"/>
                <a:cs typeface="+mn-lt"/>
              </a:rPr>
              <a:t>," 2019 </a:t>
            </a:r>
            <a:r>
              <a:rPr lang="en-US" sz="1600">
                <a:ea typeface="+mn-lt"/>
                <a:cs typeface="+mn-lt"/>
              </a:rPr>
              <a:t>14th </a:t>
            </a:r>
            <a:r>
              <a:rPr lang="en-US" sz="1600" b="0" i="0">
                <a:effectLst/>
                <a:ea typeface="+mn-lt"/>
                <a:cs typeface="+mn-lt"/>
              </a:rPr>
              <a:t>International </a:t>
            </a:r>
            <a:r>
              <a:rPr lang="en-US" sz="1600">
                <a:ea typeface="+mn-lt"/>
                <a:cs typeface="+mn-lt"/>
              </a:rPr>
              <a:t>Conference on Computer Science &amp; Education </a:t>
            </a:r>
            <a:r>
              <a:rPr lang="en-US" sz="1600" b="0" i="0">
                <a:effectLst/>
                <a:ea typeface="+mn-lt"/>
                <a:cs typeface="+mn-lt"/>
              </a:rPr>
              <a:t>(</a:t>
            </a:r>
            <a:r>
              <a:rPr lang="en-US" sz="1600">
                <a:ea typeface="+mn-lt"/>
                <a:cs typeface="+mn-lt"/>
              </a:rPr>
              <a:t>ICCSE</a:t>
            </a:r>
            <a:r>
              <a:rPr lang="en-US" sz="1600" b="0" i="0">
                <a:effectLst/>
                <a:ea typeface="+mn-lt"/>
                <a:cs typeface="+mn-lt"/>
              </a:rPr>
              <a:t>), </a:t>
            </a:r>
            <a:r>
              <a:rPr lang="en-US" sz="1600">
                <a:ea typeface="+mn-lt"/>
                <a:cs typeface="+mn-lt"/>
              </a:rPr>
              <a:t>2019</a:t>
            </a:r>
            <a:r>
              <a:rPr lang="en-US" sz="1600" b="0" i="0">
                <a:effectLst/>
                <a:ea typeface="+mn-lt"/>
                <a:cs typeface="+mn-lt"/>
              </a:rPr>
              <a:t>, </a:t>
            </a:r>
            <a:r>
              <a:rPr lang="en-US" sz="1600">
                <a:ea typeface="+mn-lt"/>
                <a:cs typeface="+mn-lt"/>
              </a:rPr>
              <a:t>pp</a:t>
            </a:r>
            <a:r>
              <a:rPr lang="en-US" sz="1600" b="0" i="0">
                <a:effectLst/>
                <a:ea typeface="+mn-lt"/>
                <a:cs typeface="+mn-lt"/>
              </a:rPr>
              <a:t>. </a:t>
            </a:r>
            <a:r>
              <a:rPr lang="en-US" sz="1600">
                <a:ea typeface="+mn-lt"/>
                <a:cs typeface="+mn-lt"/>
              </a:rPr>
              <a:t>808-813</a:t>
            </a:r>
            <a:r>
              <a:rPr lang="en-US" sz="1600" b="0" i="0">
                <a:effectLst/>
                <a:ea typeface="+mn-lt"/>
                <a:cs typeface="+mn-lt"/>
              </a:rPr>
              <a:t>. </a:t>
            </a:r>
            <a:r>
              <a:rPr lang="en-US" sz="1600">
                <a:ea typeface="+mn-lt"/>
                <a:cs typeface="+mn-lt"/>
              </a:rPr>
              <a:t>doi</a:t>
            </a:r>
            <a:r>
              <a:rPr lang="en-US" sz="1600" b="0" i="0">
                <a:effectLst/>
                <a:ea typeface="+mn-lt"/>
                <a:cs typeface="+mn-lt"/>
              </a:rPr>
              <a:t>:10.1109/</a:t>
            </a:r>
            <a:r>
              <a:rPr lang="en-US" sz="1600">
                <a:ea typeface="+mn-lt"/>
                <a:cs typeface="+mn-lt"/>
              </a:rPr>
              <a:t>ICCSE</a:t>
            </a:r>
            <a:r>
              <a:rPr lang="en-US" sz="1600" b="0" i="0" u="none" strike="noStrike">
                <a:effectLst/>
                <a:ea typeface="+mn-lt"/>
                <a:cs typeface="+mn-lt"/>
              </a:rPr>
              <a:t>.</a:t>
            </a:r>
            <a:r>
              <a:rPr lang="en-US" sz="1600">
                <a:ea typeface="+mn-lt"/>
                <a:cs typeface="+mn-lt"/>
              </a:rPr>
              <a:t>2019.8845543</a:t>
            </a:r>
            <a:r>
              <a:rPr lang="en-US" sz="1600" b="0" i="0" u="none" strike="noStrike">
                <a:effectLst/>
                <a:ea typeface="+mn-lt"/>
                <a:cs typeface="+mn-lt"/>
              </a:rPr>
              <a:t>.</a:t>
            </a:r>
            <a:r>
              <a:rPr lang="en-US" sz="1600">
                <a:ea typeface="+mn-lt"/>
                <a:cs typeface="+mn-lt"/>
              </a:rPr>
              <a:t> </a:t>
            </a:r>
            <a:endParaRPr lang="en-US">
              <a:ea typeface="+mn-lt"/>
              <a:cs typeface="+mn-lt"/>
            </a:endParaRPr>
          </a:p>
          <a:p>
            <a:pPr marL="0" indent="0">
              <a:buNone/>
            </a:pPr>
            <a:endParaRPr lang="en-US" sz="1600">
              <a:ea typeface="+mn-lt"/>
              <a:cs typeface="+mn-lt"/>
            </a:endParaRPr>
          </a:p>
          <a:p>
            <a:pPr marL="0" indent="0">
              <a:buNone/>
            </a:pPr>
            <a:r>
              <a:rPr lang="en-US" sz="1600">
                <a:ea typeface="+mn-lt"/>
                <a:cs typeface="+mn-lt"/>
              </a:rPr>
              <a:t>[4] P</a:t>
            </a:r>
            <a:r>
              <a:rPr lang="en-US" sz="1600" b="0" i="0">
                <a:effectLst/>
                <a:ea typeface="+mn-lt"/>
                <a:cs typeface="+mn-lt"/>
              </a:rPr>
              <a:t>. </a:t>
            </a:r>
            <a:r>
              <a:rPr lang="en-US" sz="1600">
                <a:ea typeface="+mn-lt"/>
                <a:cs typeface="+mn-lt"/>
              </a:rPr>
              <a:t>Deepa</a:t>
            </a:r>
            <a:r>
              <a:rPr lang="en-US" sz="1600" b="0" i="0">
                <a:effectLst/>
                <a:ea typeface="+mn-lt"/>
                <a:cs typeface="+mn-lt"/>
              </a:rPr>
              <a:t>, M. </a:t>
            </a:r>
            <a:r>
              <a:rPr lang="en-US" sz="1600">
                <a:ea typeface="+mn-lt"/>
                <a:cs typeface="+mn-lt"/>
              </a:rPr>
              <a:t>Rajarathnam, and R. Priya, "Mobile Applications, An Emerging Powerful Tool for Dyslexia Screening and Intervention: A Systematic Literature Review," 2018 2nd International Conference on Inventive Systems and Control (ICISC), 2018</a:t>
            </a:r>
            <a:r>
              <a:rPr lang="en-US" sz="1600" b="0" i="0">
                <a:effectLst/>
                <a:ea typeface="+mn-lt"/>
                <a:cs typeface="+mn-lt"/>
              </a:rPr>
              <a:t>, </a:t>
            </a:r>
            <a:r>
              <a:rPr lang="en-US" sz="1600">
                <a:ea typeface="+mn-lt"/>
                <a:cs typeface="+mn-lt"/>
              </a:rPr>
              <a:t>pp. 636-640. doi:10.1109/ICISC.2018.8398987. </a:t>
            </a:r>
            <a:endParaRPr lang="en-US">
              <a:ea typeface="+mn-lt"/>
              <a:cs typeface="+mn-lt"/>
            </a:endParaRPr>
          </a:p>
          <a:p>
            <a:pPr marL="0" indent="0">
              <a:buNone/>
            </a:pPr>
            <a:endParaRPr lang="en-US" sz="1600">
              <a:ea typeface="+mn-lt"/>
              <a:cs typeface="+mn-lt"/>
            </a:endParaRPr>
          </a:p>
          <a:p>
            <a:pPr marL="0" indent="0">
              <a:buNone/>
            </a:pPr>
            <a:r>
              <a:rPr lang="en-US" sz="1600">
                <a:ea typeface="+mn-lt"/>
                <a:cs typeface="+mn-lt"/>
              </a:rPr>
              <a:t>[5] N</a:t>
            </a:r>
            <a:r>
              <a:rPr lang="en-US" sz="1600" b="0" i="0">
                <a:effectLst/>
                <a:ea typeface="+mn-lt"/>
                <a:cs typeface="+mn-lt"/>
              </a:rPr>
              <a:t>. </a:t>
            </a:r>
            <a:r>
              <a:rPr lang="en-US" sz="1600">
                <a:ea typeface="+mn-lt"/>
                <a:cs typeface="+mn-lt"/>
              </a:rPr>
              <a:t>Kumar</a:t>
            </a:r>
            <a:r>
              <a:rPr lang="en-US" sz="1600" b="0" i="0">
                <a:effectLst/>
                <a:ea typeface="+mn-lt"/>
                <a:cs typeface="+mn-lt"/>
              </a:rPr>
              <a:t>, </a:t>
            </a:r>
            <a:r>
              <a:rPr lang="en-US" sz="1600">
                <a:ea typeface="+mn-lt"/>
                <a:cs typeface="+mn-lt"/>
              </a:rPr>
              <a:t>V</a:t>
            </a:r>
            <a:r>
              <a:rPr lang="en-US" sz="1600" b="0" i="0">
                <a:effectLst/>
                <a:ea typeface="+mn-lt"/>
                <a:cs typeface="+mn-lt"/>
              </a:rPr>
              <a:t>. </a:t>
            </a:r>
            <a:r>
              <a:rPr lang="en-US" sz="1600">
                <a:ea typeface="+mn-lt"/>
                <a:cs typeface="+mn-lt"/>
              </a:rPr>
              <a:t>Gupta</a:t>
            </a:r>
            <a:r>
              <a:rPr lang="en-US" sz="1600" b="0" i="0">
                <a:effectLst/>
                <a:ea typeface="+mn-lt"/>
                <a:cs typeface="+mn-lt"/>
              </a:rPr>
              <a:t>, and </a:t>
            </a:r>
            <a:r>
              <a:rPr lang="en-US" sz="1600">
                <a:ea typeface="+mn-lt"/>
                <a:cs typeface="+mn-lt"/>
              </a:rPr>
              <a:t>A</a:t>
            </a:r>
            <a:r>
              <a:rPr lang="en-US" sz="1600" b="0" i="0">
                <a:effectLst/>
                <a:ea typeface="+mn-lt"/>
                <a:cs typeface="+mn-lt"/>
              </a:rPr>
              <a:t>. </a:t>
            </a:r>
            <a:r>
              <a:rPr lang="en-US" sz="1600">
                <a:ea typeface="+mn-lt"/>
                <a:cs typeface="+mn-lt"/>
              </a:rPr>
              <a:t>Sharma</a:t>
            </a:r>
            <a:r>
              <a:rPr lang="en-US" sz="1600" b="0" i="0">
                <a:effectLst/>
                <a:ea typeface="+mn-lt"/>
                <a:cs typeface="+mn-lt"/>
              </a:rPr>
              <a:t>, "A Gamified Approach for Screening and Intervention of Dyslexia, Dysgraphia</a:t>
            </a:r>
            <a:r>
              <a:rPr lang="en-US" sz="1600">
                <a:ea typeface="+mn-lt"/>
                <a:cs typeface="+mn-lt"/>
              </a:rPr>
              <a:t>,</a:t>
            </a:r>
            <a:r>
              <a:rPr lang="en-US" sz="1600" b="0" i="0">
                <a:effectLst/>
                <a:ea typeface="+mn-lt"/>
                <a:cs typeface="+mn-lt"/>
              </a:rPr>
              <a:t> and Dyscalculia," </a:t>
            </a:r>
            <a:r>
              <a:rPr lang="en-US" sz="1600">
                <a:ea typeface="+mn-lt"/>
                <a:cs typeface="+mn-lt"/>
              </a:rPr>
              <a:t>2018 IEEE 10th </a:t>
            </a:r>
            <a:r>
              <a:rPr lang="en-US" sz="1600" b="0" i="0">
                <a:effectLst/>
                <a:ea typeface="+mn-lt"/>
                <a:cs typeface="+mn-lt"/>
              </a:rPr>
              <a:t>International Conference on </a:t>
            </a:r>
            <a:r>
              <a:rPr lang="en-US" sz="1600">
                <a:ea typeface="+mn-lt"/>
                <a:cs typeface="+mn-lt"/>
              </a:rPr>
              <a:t>Technology for Education </a:t>
            </a:r>
            <a:r>
              <a:rPr lang="en-US" sz="1600" b="0" i="0">
                <a:effectLst/>
                <a:ea typeface="+mn-lt"/>
                <a:cs typeface="+mn-lt"/>
              </a:rPr>
              <a:t>(</a:t>
            </a:r>
            <a:r>
              <a:rPr lang="en-US" sz="1600">
                <a:ea typeface="+mn-lt"/>
                <a:cs typeface="+mn-lt"/>
              </a:rPr>
              <a:t>T4E</a:t>
            </a:r>
            <a:r>
              <a:rPr lang="en-US" sz="1600" b="0" i="0">
                <a:effectLst/>
                <a:ea typeface="+mn-lt"/>
                <a:cs typeface="+mn-lt"/>
              </a:rPr>
              <a:t>), </a:t>
            </a:r>
            <a:r>
              <a:rPr lang="en-US" sz="1600">
                <a:ea typeface="+mn-lt"/>
                <a:cs typeface="+mn-lt"/>
              </a:rPr>
              <a:t>2018</a:t>
            </a:r>
            <a:r>
              <a:rPr lang="en-US" sz="1600" b="0" i="0">
                <a:effectLst/>
                <a:ea typeface="+mn-lt"/>
                <a:cs typeface="+mn-lt"/>
              </a:rPr>
              <a:t>, </a:t>
            </a:r>
            <a:r>
              <a:rPr lang="en-US" sz="1600">
                <a:ea typeface="+mn-lt"/>
                <a:cs typeface="+mn-lt"/>
              </a:rPr>
              <a:t>pp</a:t>
            </a:r>
            <a:r>
              <a:rPr lang="en-US" sz="1600" b="0" i="0">
                <a:effectLst/>
                <a:ea typeface="+mn-lt"/>
                <a:cs typeface="+mn-lt"/>
              </a:rPr>
              <a:t>. </a:t>
            </a:r>
            <a:r>
              <a:rPr lang="en-US" sz="1600">
                <a:ea typeface="+mn-lt"/>
                <a:cs typeface="+mn-lt"/>
              </a:rPr>
              <a:t>1-6</a:t>
            </a:r>
            <a:r>
              <a:rPr lang="en-US" sz="1600" b="0" i="0">
                <a:effectLst/>
                <a:ea typeface="+mn-lt"/>
                <a:cs typeface="+mn-lt"/>
              </a:rPr>
              <a:t>. </a:t>
            </a:r>
            <a:r>
              <a:rPr lang="en-US" sz="1600">
                <a:ea typeface="+mn-lt"/>
                <a:cs typeface="+mn-lt"/>
              </a:rPr>
              <a:t>doi</a:t>
            </a:r>
            <a:r>
              <a:rPr lang="en-US" sz="1600" b="0" i="0">
                <a:effectLst/>
                <a:ea typeface="+mn-lt"/>
                <a:cs typeface="+mn-lt"/>
              </a:rPr>
              <a:t>:10.1109/</a:t>
            </a:r>
            <a:r>
              <a:rPr lang="en-US" sz="1600">
                <a:ea typeface="+mn-lt"/>
                <a:cs typeface="+mn-lt"/>
              </a:rPr>
              <a:t>T4E</a:t>
            </a:r>
            <a:r>
              <a:rPr lang="en-US" sz="1600" b="0" i="0" u="none" strike="noStrike">
                <a:effectLst/>
                <a:ea typeface="+mn-lt"/>
                <a:cs typeface="+mn-lt"/>
              </a:rPr>
              <a:t>.</a:t>
            </a:r>
            <a:r>
              <a:rPr lang="en-US" sz="1600">
                <a:ea typeface="+mn-lt"/>
                <a:cs typeface="+mn-lt"/>
              </a:rPr>
              <a:t>2018.8854951</a:t>
            </a:r>
            <a:r>
              <a:rPr lang="en-US" sz="1600" b="0" i="0" u="none" strike="noStrike">
                <a:effectLst/>
                <a:ea typeface="+mn-lt"/>
                <a:cs typeface="+mn-lt"/>
              </a:rPr>
              <a:t>.</a:t>
            </a:r>
            <a:r>
              <a:rPr lang="en-US" sz="1600">
                <a:ea typeface="+mn-lt"/>
                <a:cs typeface="+mn-lt"/>
              </a:rPr>
              <a:t> </a:t>
            </a:r>
            <a:endParaRPr lang="en-US">
              <a:ea typeface="+mn-lt"/>
              <a:cs typeface="+mn-lt"/>
            </a:endParaRPr>
          </a:p>
          <a:p>
            <a:pPr marL="0" indent="0">
              <a:buNone/>
            </a:pPr>
            <a:endParaRPr lang="en-US" sz="1600">
              <a:ea typeface="+mn-lt"/>
              <a:cs typeface="+mn-lt"/>
            </a:endParaRPr>
          </a:p>
          <a:p>
            <a:pPr marL="0" indent="0">
              <a:buNone/>
            </a:pPr>
            <a:r>
              <a:rPr lang="en-US" sz="1600">
                <a:ea typeface="+mn-lt"/>
                <a:cs typeface="+mn-lt"/>
              </a:rPr>
              <a:t>[6] M. Herath, S</a:t>
            </a:r>
            <a:r>
              <a:rPr lang="en-US" sz="1600" b="0" i="0">
                <a:effectLst/>
                <a:ea typeface="+mn-lt"/>
                <a:cs typeface="+mn-lt"/>
              </a:rPr>
              <a:t>. </a:t>
            </a:r>
            <a:r>
              <a:rPr lang="en-US" sz="1600">
                <a:ea typeface="+mn-lt"/>
                <a:cs typeface="+mn-lt"/>
              </a:rPr>
              <a:t>Wijesuriya, </a:t>
            </a:r>
            <a:r>
              <a:rPr lang="en-US" sz="1600" b="0" i="0">
                <a:effectLst/>
                <a:ea typeface="+mn-lt"/>
                <a:cs typeface="+mn-lt"/>
              </a:rPr>
              <a:t>A. </a:t>
            </a:r>
            <a:r>
              <a:rPr lang="en-US" sz="1600">
                <a:ea typeface="+mn-lt"/>
                <a:cs typeface="+mn-lt"/>
              </a:rPr>
              <a:t>Wijesinghe, </a:t>
            </a:r>
            <a:r>
              <a:rPr lang="en-US" sz="1600" b="0" i="0">
                <a:effectLst/>
                <a:ea typeface="+mn-lt"/>
                <a:cs typeface="+mn-lt"/>
              </a:rPr>
              <a:t>and </a:t>
            </a:r>
            <a:r>
              <a:rPr lang="en-US" sz="1600">
                <a:ea typeface="+mn-lt"/>
                <a:cs typeface="+mn-lt"/>
              </a:rPr>
              <a:t>S</a:t>
            </a:r>
            <a:r>
              <a:rPr lang="en-US" sz="1600" b="0" i="0">
                <a:effectLst/>
                <a:ea typeface="+mn-lt"/>
                <a:cs typeface="+mn-lt"/>
              </a:rPr>
              <a:t>. </a:t>
            </a:r>
            <a:r>
              <a:rPr lang="en-US" sz="1600">
                <a:ea typeface="+mn-lt"/>
                <a:cs typeface="+mn-lt"/>
              </a:rPr>
              <a:t>Thelijjagoda</a:t>
            </a:r>
            <a:r>
              <a:rPr lang="en-US" sz="1600" b="0" i="0">
                <a:effectLst/>
                <a:ea typeface="+mn-lt"/>
                <a:cs typeface="+mn-lt"/>
              </a:rPr>
              <a:t>, "</a:t>
            </a:r>
            <a:r>
              <a:rPr lang="en-US" sz="1600">
                <a:ea typeface="+mn-lt"/>
                <a:cs typeface="+mn-lt"/>
              </a:rPr>
              <a:t>A Mobile App to Support People with Dyslexia and Dysgraphia</a:t>
            </a:r>
            <a:r>
              <a:rPr lang="en-US" sz="1600" b="0" i="0">
                <a:effectLst/>
                <a:ea typeface="+mn-lt"/>
                <a:cs typeface="+mn-lt"/>
              </a:rPr>
              <a:t>," </a:t>
            </a:r>
            <a:r>
              <a:rPr lang="en-US" sz="1600">
                <a:ea typeface="+mn-lt"/>
                <a:cs typeface="+mn-lt"/>
              </a:rPr>
              <a:t>2018 IEEE International Conference on Teaching</a:t>
            </a:r>
            <a:r>
              <a:rPr lang="en-US" sz="1600" b="0" i="0">
                <a:effectLst/>
                <a:ea typeface="+mn-lt"/>
                <a:cs typeface="+mn-lt"/>
              </a:rPr>
              <a:t>, </a:t>
            </a:r>
            <a:r>
              <a:rPr lang="en-US" sz="1600">
                <a:ea typeface="+mn-lt"/>
                <a:cs typeface="+mn-lt"/>
              </a:rPr>
              <a:t>Assessment</a:t>
            </a:r>
            <a:r>
              <a:rPr lang="en-US" sz="1600" b="0" i="0">
                <a:effectLst/>
                <a:ea typeface="+mn-lt"/>
                <a:cs typeface="+mn-lt"/>
              </a:rPr>
              <a:t>, </a:t>
            </a:r>
            <a:r>
              <a:rPr lang="en-US" sz="1600">
                <a:ea typeface="+mn-lt"/>
                <a:cs typeface="+mn-lt"/>
              </a:rPr>
              <a:t>and Learning for Engineering (TALE), 2018</a:t>
            </a:r>
            <a:r>
              <a:rPr lang="en-US" sz="1600" b="0" i="0">
                <a:effectLst/>
                <a:ea typeface="+mn-lt"/>
                <a:cs typeface="+mn-lt"/>
              </a:rPr>
              <a:t>, pp. </a:t>
            </a:r>
            <a:r>
              <a:rPr lang="en-US" sz="1600">
                <a:ea typeface="+mn-lt"/>
                <a:cs typeface="+mn-lt"/>
              </a:rPr>
              <a:t>960-965</a:t>
            </a:r>
            <a:r>
              <a:rPr lang="en-US" sz="1600" b="0" i="0">
                <a:effectLst/>
                <a:ea typeface="+mn-lt"/>
                <a:cs typeface="+mn-lt"/>
              </a:rPr>
              <a:t>. </a:t>
            </a:r>
            <a:r>
              <a:rPr lang="en-US" sz="1600">
                <a:ea typeface="+mn-lt"/>
                <a:cs typeface="+mn-lt"/>
              </a:rPr>
              <a:t>doi</a:t>
            </a:r>
            <a:r>
              <a:rPr lang="en-US" sz="1600" b="0" i="0">
                <a:effectLst/>
                <a:ea typeface="+mn-lt"/>
                <a:cs typeface="+mn-lt"/>
              </a:rPr>
              <a:t>:</a:t>
            </a:r>
            <a:r>
              <a:rPr lang="en-US" sz="1600">
                <a:ea typeface="+mn-lt"/>
                <a:cs typeface="+mn-lt"/>
              </a:rPr>
              <a:t>10.1109</a:t>
            </a:r>
            <a:r>
              <a:rPr lang="en-US" sz="1600" b="0" i="0" u="none" strike="noStrike">
                <a:effectLst/>
                <a:ea typeface="+mn-lt"/>
                <a:cs typeface="+mn-lt"/>
              </a:rPr>
              <a:t>/</a:t>
            </a:r>
            <a:r>
              <a:rPr lang="en-US" sz="1600">
                <a:ea typeface="+mn-lt"/>
                <a:cs typeface="+mn-lt"/>
              </a:rPr>
              <a:t>TALE</a:t>
            </a:r>
            <a:r>
              <a:rPr lang="en-US" sz="1600" b="0" i="0" u="none" strike="noStrike">
                <a:effectLst/>
                <a:ea typeface="+mn-lt"/>
                <a:cs typeface="+mn-lt"/>
              </a:rPr>
              <a:t>.</a:t>
            </a:r>
            <a:r>
              <a:rPr lang="en-US" sz="1600">
                <a:ea typeface="+mn-lt"/>
                <a:cs typeface="+mn-lt"/>
              </a:rPr>
              <a:t>2018.8615158</a:t>
            </a:r>
            <a:r>
              <a:rPr lang="en-US" sz="1600" b="0" i="0" u="none" strike="noStrike">
                <a:effectLst/>
                <a:ea typeface="+mn-lt"/>
                <a:cs typeface="+mn-lt"/>
              </a:rPr>
              <a:t>.</a:t>
            </a:r>
            <a:endParaRPr lang="en-US">
              <a:ea typeface="+mn-lt"/>
              <a:cs typeface="+mn-lt"/>
            </a:endParaRPr>
          </a:p>
        </p:txBody>
      </p:sp>
      <p:sp>
        <p:nvSpPr>
          <p:cNvPr id="13" name="Rectangle 12">
            <a:extLst>
              <a:ext uri="{FF2B5EF4-FFF2-40B4-BE49-F238E27FC236}">
                <a16:creationId xmlns:a16="http://schemas.microsoft.com/office/drawing/2014/main" id="{38BD93B1-0A80-1D57-557E-3E6FBE8BC2F5}"/>
              </a:ext>
            </a:extLst>
          </p:cNvPr>
          <p:cNvSpPr/>
          <p:nvPr/>
        </p:nvSpPr>
        <p:spPr>
          <a:xfrm>
            <a:off x="2687817"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IT21291746 </a:t>
            </a:r>
            <a:r>
              <a:rPr lang="en-US" b="1">
                <a:solidFill>
                  <a:schemeClr val="tx1"/>
                </a:solidFill>
                <a:latin typeface="Cambria"/>
                <a:ea typeface="Cambria"/>
                <a:cs typeface="Calibri"/>
              </a:rPr>
              <a:t>| </a:t>
            </a:r>
            <a:r>
              <a:rPr lang="en-US">
                <a:solidFill>
                  <a:schemeClr val="tx1"/>
                </a:solidFill>
              </a:rPr>
              <a:t>Madushan J.G.N</a:t>
            </a:r>
          </a:p>
        </p:txBody>
      </p:sp>
      <p:sp>
        <p:nvSpPr>
          <p:cNvPr id="9" name="TextBox 8">
            <a:extLst>
              <a:ext uri="{FF2B5EF4-FFF2-40B4-BE49-F238E27FC236}">
                <a16:creationId xmlns:a16="http://schemas.microsoft.com/office/drawing/2014/main" id="{A246AF83-05D0-FBFA-3BAE-16534A3C52E1}"/>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Calibri"/>
                <a:ea typeface="+mn-lt"/>
                <a:cs typeface="Calibri"/>
              </a:rPr>
              <a:t>REFERENCES</a:t>
            </a:r>
            <a:endParaRPr lang="en-US"/>
          </a:p>
        </p:txBody>
      </p:sp>
      <p:pic>
        <p:nvPicPr>
          <p:cNvPr id="11" name="Picture 10" descr="A logo with a gradient of purple and pink colors&#10;&#10;Description automatically generated">
            <a:extLst>
              <a:ext uri="{FF2B5EF4-FFF2-40B4-BE49-F238E27FC236}">
                <a16:creationId xmlns:a16="http://schemas.microsoft.com/office/drawing/2014/main" id="{45779E36-28BA-ADBE-5E17-DFF1732BDF2F}"/>
              </a:ext>
            </a:extLst>
          </p:cNvPr>
          <p:cNvPicPr>
            <a:picLocks/>
          </p:cNvPicPr>
          <p:nvPr/>
        </p:nvPicPr>
        <p:blipFill>
          <a:blip r:embed="rId2"/>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5783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AB8A3-648B-CD31-7410-8C1F24ABEF94}"/>
            </a:ext>
          </a:extLst>
        </p:cNvPr>
        <p:cNvGrpSpPr/>
        <p:nvPr/>
      </p:nvGrpSpPr>
      <p:grpSpPr>
        <a:xfrm>
          <a:off x="0" y="0"/>
          <a:ext cx="0" cy="0"/>
          <a:chOff x="0" y="0"/>
          <a:chExt cx="0" cy="0"/>
        </a:xfrm>
      </p:grpSpPr>
      <p:sp>
        <p:nvSpPr>
          <p:cNvPr id="33" name="TextBox 32">
            <a:extLst>
              <a:ext uri="{FF2B5EF4-FFF2-40B4-BE49-F238E27FC236}">
                <a16:creationId xmlns:a16="http://schemas.microsoft.com/office/drawing/2014/main" id="{F87FFA8C-6081-66BD-5FF1-9E924752FBC9}"/>
              </a:ext>
            </a:extLst>
          </p:cNvPr>
          <p:cNvSpPr txBox="1"/>
          <p:nvPr/>
        </p:nvSpPr>
        <p:spPr>
          <a:xfrm>
            <a:off x="4724400" y="3200400"/>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endParaRPr lang="en-US" sz="1100">
              <a:solidFill>
                <a:srgbClr val="444444"/>
              </a:solidFill>
              <a:latin typeface="Calibri"/>
              <a:cs typeface="Arial"/>
            </a:endParaRPr>
          </a:p>
        </p:txBody>
      </p:sp>
      <p:sp>
        <p:nvSpPr>
          <p:cNvPr id="35" name="TextBox 34">
            <a:extLst>
              <a:ext uri="{FF2B5EF4-FFF2-40B4-BE49-F238E27FC236}">
                <a16:creationId xmlns:a16="http://schemas.microsoft.com/office/drawing/2014/main" id="{EDE3D9DB-62B4-90B6-894B-2B89E354EB4B}"/>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Calibri"/>
                <a:cs typeface="Calibri"/>
              </a:rPr>
              <a:t>PROJECT ACHEIVEMENTS</a:t>
            </a:r>
            <a:endParaRPr lang="en-US" sz="3200" b="1">
              <a:latin typeface="Calibri"/>
              <a:ea typeface="Calibri"/>
              <a:cs typeface="Calibri"/>
            </a:endParaRPr>
          </a:p>
        </p:txBody>
      </p:sp>
      <p:sp>
        <p:nvSpPr>
          <p:cNvPr id="39" name="Rectangle 38">
            <a:extLst>
              <a:ext uri="{FF2B5EF4-FFF2-40B4-BE49-F238E27FC236}">
                <a16:creationId xmlns:a16="http://schemas.microsoft.com/office/drawing/2014/main" id="{20966A4F-C218-6EA0-482B-F4487394B61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IT21291746 </a:t>
            </a:r>
            <a:r>
              <a:rPr lang="en-US" sz="1800" b="1">
                <a:solidFill>
                  <a:schemeClr val="tx1"/>
                </a:solidFill>
              </a:rPr>
              <a:t>| </a:t>
            </a:r>
            <a:r>
              <a:rPr lang="en-US">
                <a:solidFill>
                  <a:schemeClr val="tx1"/>
                </a:solidFill>
              </a:rPr>
              <a:t>Madushan J.G.N</a:t>
            </a:r>
          </a:p>
          <a:p>
            <a:endParaRPr lang="en-US" sz="1800" b="0">
              <a:solidFill>
                <a:schemeClr val="tx1"/>
              </a:solidFill>
              <a:ea typeface="Cambria"/>
            </a:endParaRPr>
          </a:p>
        </p:txBody>
      </p:sp>
      <p:pic>
        <p:nvPicPr>
          <p:cNvPr id="41" name="Picture 40" descr="A logo with a gradient of purple and pink colors&#10;&#10;Description automatically generated">
            <a:extLst>
              <a:ext uri="{FF2B5EF4-FFF2-40B4-BE49-F238E27FC236}">
                <a16:creationId xmlns:a16="http://schemas.microsoft.com/office/drawing/2014/main" id="{78C05790-A4AD-D50A-CF7D-8B850A6B5259}"/>
              </a:ext>
            </a:extLst>
          </p:cNvPr>
          <p:cNvPicPr>
            <a:picLocks/>
          </p:cNvPicPr>
          <p:nvPr/>
        </p:nvPicPr>
        <p:blipFill>
          <a:blip r:embed="rId2"/>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a:extLst>
              <a:ext uri="{FF2B5EF4-FFF2-40B4-BE49-F238E27FC236}">
                <a16:creationId xmlns:a16="http://schemas.microsoft.com/office/drawing/2014/main" id="{F3FE01B0-2038-D1F6-76E9-9BDEC5599F0B}"/>
              </a:ext>
            </a:extLst>
          </p:cNvPr>
          <p:cNvSpPr/>
          <p:nvPr/>
        </p:nvSpPr>
        <p:spPr>
          <a:xfrm>
            <a:off x="1796142" y="1654628"/>
            <a:ext cx="3156857" cy="1676400"/>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aseline="0">
                <a:latin typeface="Cambria"/>
                <a:ea typeface="Arial"/>
                <a:cs typeface="Arial"/>
              </a:rPr>
              <a:t>Successful </a:t>
            </a:r>
            <a:r>
              <a:rPr lang="en-US" sz="2000">
                <a:latin typeface="Cambria"/>
                <a:ea typeface="Arial"/>
                <a:cs typeface="Arial"/>
              </a:rPr>
              <a:t>Implementation of the </a:t>
            </a:r>
            <a:r>
              <a:rPr lang="en-US" sz="2000" err="1">
                <a:latin typeface="Cambria"/>
                <a:ea typeface="Arial"/>
                <a:cs typeface="Arial"/>
              </a:rPr>
              <a:t>Wordex</a:t>
            </a:r>
            <a:r>
              <a:rPr lang="en-US" sz="2000">
                <a:latin typeface="Cambria"/>
                <a:ea typeface="Arial"/>
                <a:cs typeface="Arial"/>
              </a:rPr>
              <a:t> Mobile App</a:t>
            </a:r>
            <a:endParaRPr lang="en-US" sz="2000">
              <a:cs typeface="Arial"/>
            </a:endParaRPr>
          </a:p>
        </p:txBody>
      </p:sp>
      <p:sp>
        <p:nvSpPr>
          <p:cNvPr id="5" name="Rectangle 4">
            <a:extLst>
              <a:ext uri="{FF2B5EF4-FFF2-40B4-BE49-F238E27FC236}">
                <a16:creationId xmlns:a16="http://schemas.microsoft.com/office/drawing/2014/main" id="{E984047C-58B5-F96E-A54B-614DCBFDBD96}"/>
              </a:ext>
            </a:extLst>
          </p:cNvPr>
          <p:cNvSpPr/>
          <p:nvPr/>
        </p:nvSpPr>
        <p:spPr>
          <a:xfrm>
            <a:off x="1785744" y="3604795"/>
            <a:ext cx="3156857" cy="1676400"/>
          </a:xfrm>
          <a:prstGeom prst="rect">
            <a:avLst/>
          </a:prstGeom>
          <a:solidFill>
            <a:srgbClr val="A34174"/>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baseline="0">
                <a:latin typeface="Cambria"/>
                <a:ea typeface="Arial"/>
                <a:cs typeface="Arial"/>
              </a:rPr>
              <a:t>Completed</a:t>
            </a:r>
            <a:r>
              <a:rPr lang="en-US">
                <a:latin typeface="Cambria"/>
                <a:ea typeface="Arial"/>
                <a:cs typeface="Arial"/>
              </a:rPr>
              <a:t> </a:t>
            </a:r>
            <a:r>
              <a:rPr lang="en-US" sz="1800" baseline="0">
                <a:latin typeface="Cambria"/>
                <a:ea typeface="Arial"/>
                <a:cs typeface="Arial"/>
              </a:rPr>
              <a:t>UI </a:t>
            </a:r>
            <a:r>
              <a:rPr lang="en-US">
                <a:ea typeface="+mn-lt"/>
                <a:cs typeface="Arial"/>
              </a:rPr>
              <a:t>design</a:t>
            </a:r>
            <a:r>
              <a:rPr lang="en-US" sz="1800" baseline="0">
                <a:latin typeface="Cambria"/>
                <a:ea typeface="Arial"/>
                <a:cs typeface="Arial"/>
              </a:rPr>
              <a:t> </a:t>
            </a:r>
            <a:endParaRPr lang="en-US">
              <a:cs typeface="Arial"/>
            </a:endParaRPr>
          </a:p>
        </p:txBody>
      </p:sp>
      <p:sp>
        <p:nvSpPr>
          <p:cNvPr id="7" name="Rectangle 6">
            <a:extLst>
              <a:ext uri="{FF2B5EF4-FFF2-40B4-BE49-F238E27FC236}">
                <a16:creationId xmlns:a16="http://schemas.microsoft.com/office/drawing/2014/main" id="{6C1B768A-4F08-1B4B-11D4-6B27B2DC67AF}"/>
              </a:ext>
            </a:extLst>
          </p:cNvPr>
          <p:cNvSpPr/>
          <p:nvPr/>
        </p:nvSpPr>
        <p:spPr>
          <a:xfrm>
            <a:off x="5262023" y="1643254"/>
            <a:ext cx="3156857" cy="16764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baseline="0">
                <a:latin typeface="Cambria"/>
              </a:rPr>
              <a:t>Completed model creation with </a:t>
            </a:r>
            <a:r>
              <a:rPr lang="en-US">
                <a:latin typeface="Cambria"/>
              </a:rPr>
              <a:t>97.62</a:t>
            </a:r>
            <a:r>
              <a:rPr lang="en-US" sz="1800" baseline="0">
                <a:latin typeface="Cambria"/>
              </a:rPr>
              <a:t>% accuracy.</a:t>
            </a:r>
            <a:endParaRPr lang="en-US"/>
          </a:p>
        </p:txBody>
      </p:sp>
      <p:pic>
        <p:nvPicPr>
          <p:cNvPr id="2" name="Picture 1" descr="A screen shot of a phone&#10;&#10;AI-generated content may be incorrect.">
            <a:extLst>
              <a:ext uri="{FF2B5EF4-FFF2-40B4-BE49-F238E27FC236}">
                <a16:creationId xmlns:a16="http://schemas.microsoft.com/office/drawing/2014/main" id="{055CFA19-8DB1-0129-8829-F2B083AEBC4C}"/>
              </a:ext>
            </a:extLst>
          </p:cNvPr>
          <p:cNvPicPr>
            <a:picLocks noChangeAspect="1"/>
          </p:cNvPicPr>
          <p:nvPr/>
        </p:nvPicPr>
        <p:blipFill>
          <a:blip r:embed="rId3"/>
          <a:stretch>
            <a:fillRect/>
          </a:stretch>
        </p:blipFill>
        <p:spPr>
          <a:xfrm>
            <a:off x="8846166" y="1394134"/>
            <a:ext cx="2426743" cy="4137973"/>
          </a:xfrm>
          <a:prstGeom prst="rect">
            <a:avLst/>
          </a:prstGeom>
        </p:spPr>
      </p:pic>
      <p:sp>
        <p:nvSpPr>
          <p:cNvPr id="8" name="Rectangle 7">
            <a:extLst>
              <a:ext uri="{FF2B5EF4-FFF2-40B4-BE49-F238E27FC236}">
                <a16:creationId xmlns:a16="http://schemas.microsoft.com/office/drawing/2014/main" id="{839690FA-9DD4-316E-4A33-A652E02FB026}"/>
              </a:ext>
            </a:extLst>
          </p:cNvPr>
          <p:cNvSpPr/>
          <p:nvPr/>
        </p:nvSpPr>
        <p:spPr>
          <a:xfrm>
            <a:off x="5262528" y="3552807"/>
            <a:ext cx="3151816" cy="17210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r>
              <a:rPr lang="en-US">
                <a:solidFill>
                  <a:srgbClr val="000000"/>
                </a:solidFill>
                <a:ea typeface="Cambria"/>
              </a:rPr>
            </a:br>
            <a:r>
              <a:rPr lang="en-US">
                <a:solidFill>
                  <a:schemeClr val="bg1"/>
                </a:solidFill>
                <a:ea typeface="Cambria"/>
              </a:rPr>
              <a:t>Successful collaboration with Educational and Medical experts</a:t>
            </a:r>
            <a:endParaRPr lang="en-US">
              <a:solidFill>
                <a:srgbClr val="000000"/>
              </a:solidFill>
              <a:ea typeface="Cambria"/>
            </a:endParaRPr>
          </a:p>
          <a:p>
            <a:pPr algn="ctr"/>
            <a:endParaRPr lang="en-US">
              <a:ea typeface="Cambria"/>
            </a:endParaRPr>
          </a:p>
        </p:txBody>
      </p:sp>
    </p:spTree>
    <p:extLst>
      <p:ext uri="{BB962C8B-B14F-4D97-AF65-F5344CB8AC3E}">
        <p14:creationId xmlns:p14="http://schemas.microsoft.com/office/powerpoint/2010/main" val="290931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C3D6AE98-AFE4-0E33-BA22-817457D42DD5}"/>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Calibri"/>
                <a:ea typeface="+mn-lt"/>
                <a:cs typeface="Calibri"/>
              </a:rPr>
              <a:t>COMMERCIALIZATION</a:t>
            </a:r>
            <a:endParaRPr lang="en-US"/>
          </a:p>
        </p:txBody>
      </p:sp>
      <p:sp>
        <p:nvSpPr>
          <p:cNvPr id="37" name="Rectangle 36">
            <a:extLst>
              <a:ext uri="{FF2B5EF4-FFF2-40B4-BE49-F238E27FC236}">
                <a16:creationId xmlns:a16="http://schemas.microsoft.com/office/drawing/2014/main" id="{0FF9CEC6-3890-5716-D05D-D1C05C28019E}"/>
              </a:ext>
            </a:extLst>
          </p:cNvPr>
          <p:cNvSpPr/>
          <p:nvPr/>
        </p:nvSpPr>
        <p:spPr>
          <a:xfrm>
            <a:off x="1452114" y="1811547"/>
            <a:ext cx="7835659" cy="179716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28600" indent="-228600">
              <a:buFont typeface="Arial"/>
              <a:buChar char="•"/>
            </a:pPr>
            <a:endParaRPr lang="en-US" sz="2400" b="1">
              <a:solidFill>
                <a:schemeClr val="tx1"/>
              </a:solidFill>
              <a:latin typeface="Calibri"/>
              <a:cs typeface="Calibri"/>
            </a:endParaRPr>
          </a:p>
          <a:p>
            <a:pPr marL="228600" indent="-228600">
              <a:buFont typeface="Arial"/>
              <a:buChar char="•"/>
            </a:pPr>
            <a:r>
              <a:rPr lang="en-US" sz="2400" b="1">
                <a:solidFill>
                  <a:schemeClr val="tx1"/>
                </a:solidFill>
                <a:latin typeface="Calibri"/>
                <a:cs typeface="Calibri"/>
              </a:rPr>
              <a:t>Speaking, Writing, Understanding is an important skills needed in life, many teachers and doctors in the schools we visited highlighted that it is important to support students with Dyslexia. </a:t>
            </a:r>
            <a:endParaRPr lang="en-US" sz="2400" b="1">
              <a:solidFill>
                <a:schemeClr val="tx1"/>
              </a:solidFill>
              <a:latin typeface="Calibri"/>
              <a:ea typeface="Calibri"/>
              <a:cs typeface="Calibri"/>
            </a:endParaRPr>
          </a:p>
          <a:p>
            <a:pPr algn="ctr"/>
            <a:endParaRPr lang="en-US" sz="4000" b="1">
              <a:solidFill>
                <a:schemeClr val="tx1"/>
              </a:solidFill>
              <a:ea typeface="Cambria"/>
            </a:endParaRPr>
          </a:p>
        </p:txBody>
      </p:sp>
      <p:sp>
        <p:nvSpPr>
          <p:cNvPr id="38" name="Rectangle 37">
            <a:extLst>
              <a:ext uri="{FF2B5EF4-FFF2-40B4-BE49-F238E27FC236}">
                <a16:creationId xmlns:a16="http://schemas.microsoft.com/office/drawing/2014/main" id="{226F5251-7646-15D4-B030-C1C70220A0D1}"/>
              </a:ext>
            </a:extLst>
          </p:cNvPr>
          <p:cNvSpPr/>
          <p:nvPr/>
        </p:nvSpPr>
        <p:spPr>
          <a:xfrm>
            <a:off x="1452113" y="3853131"/>
            <a:ext cx="7835659" cy="1940942"/>
          </a:xfrm>
          <a:prstGeom prst="rect">
            <a:avLst/>
          </a:prstGeom>
          <a:solidFill>
            <a:srgbClr val="C8AFDB"/>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28600" indent="-228600">
              <a:buFont typeface="Arial"/>
              <a:buChar char="•"/>
            </a:pPr>
            <a:r>
              <a:rPr lang="en-US" sz="2400" b="1">
                <a:solidFill>
                  <a:schemeClr val="tx1"/>
                </a:solidFill>
                <a:latin typeface="Calibri"/>
                <a:cs typeface="Calibri"/>
              </a:rPr>
              <a:t>With sufficient personalized help and early detection, the condition can be significantly improved.  </a:t>
            </a:r>
          </a:p>
          <a:p>
            <a:pPr algn="ctr"/>
            <a:endParaRPr lang="en-US" sz="4000" b="1">
              <a:solidFill>
                <a:schemeClr val="tx1"/>
              </a:solidFill>
              <a:ea typeface="Cambria"/>
            </a:endParaRPr>
          </a:p>
        </p:txBody>
      </p:sp>
      <p:pic>
        <p:nvPicPr>
          <p:cNvPr id="40" name="Picture 39" descr="A person holding a stick&#10;&#10;Description automatically generated">
            <a:extLst>
              <a:ext uri="{FF2B5EF4-FFF2-40B4-BE49-F238E27FC236}">
                <a16:creationId xmlns:a16="http://schemas.microsoft.com/office/drawing/2014/main" id="{0D7805F4-5C37-937B-55B7-05895D7E186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978440" y="1809391"/>
            <a:ext cx="2645875" cy="3986842"/>
          </a:xfrm>
          <a:prstGeom prst="rect">
            <a:avLst/>
          </a:prstGeom>
        </p:spPr>
      </p:pic>
      <p:pic>
        <p:nvPicPr>
          <p:cNvPr id="44" name="Picture 43" descr="A logo with a gradient of purple and pink colors&#10;&#10;Description automatically generated">
            <a:extLst>
              <a:ext uri="{FF2B5EF4-FFF2-40B4-BE49-F238E27FC236}">
                <a16:creationId xmlns:a16="http://schemas.microsoft.com/office/drawing/2014/main" id="{A468ED1C-CE24-B378-200B-2173B2926EDA}"/>
              </a:ext>
            </a:extLst>
          </p:cNvPr>
          <p:cNvPicPr>
            <a:picLocks/>
          </p:cNvPicPr>
          <p:nvPr/>
        </p:nvPicPr>
        <p:blipFill>
          <a:blip r:embed="rId4"/>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2868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8359A58A-B6AC-82F2-1F33-67EB86F6C1A7}"/>
              </a:ext>
            </a:extLst>
          </p:cNvPr>
          <p:cNvSpPr txBox="1"/>
          <p:nvPr/>
        </p:nvSpPr>
        <p:spPr>
          <a:xfrm>
            <a:off x="904569" y="1433945"/>
            <a:ext cx="7930498"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u="sng"/>
              <a:t>Subscription Plans For </a:t>
            </a:r>
            <a:r>
              <a:rPr lang="en-US" sz="2400" u="sng" err="1"/>
              <a:t>Wordex</a:t>
            </a:r>
            <a:r>
              <a:rPr lang="en-US" sz="2400" u="sng"/>
              <a:t> :</a:t>
            </a:r>
          </a:p>
        </p:txBody>
      </p:sp>
      <p:sp>
        <p:nvSpPr>
          <p:cNvPr id="5" name="TextBox 19">
            <a:extLst>
              <a:ext uri="{FF2B5EF4-FFF2-40B4-BE49-F238E27FC236}">
                <a16:creationId xmlns:a16="http://schemas.microsoft.com/office/drawing/2014/main" id="{0C490EA6-10CE-9622-5DCD-A3371AD875DF}"/>
              </a:ext>
            </a:extLst>
          </p:cNvPr>
          <p:cNvSpPr txBox="1"/>
          <p:nvPr/>
        </p:nvSpPr>
        <p:spPr>
          <a:xfrm>
            <a:off x="295781" y="332796"/>
            <a:ext cx="11901078"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latin typeface="Calibri"/>
                <a:ea typeface="+mn-lt"/>
                <a:cs typeface="Calibri"/>
              </a:rPr>
              <a:t>COMMERCIALIZATION CONT.</a:t>
            </a:r>
            <a:endParaRPr lang="en-US"/>
          </a:p>
        </p:txBody>
      </p:sp>
      <p:graphicFrame>
        <p:nvGraphicFramePr>
          <p:cNvPr id="6" name="Content Placeholder 3">
            <a:extLst>
              <a:ext uri="{FF2B5EF4-FFF2-40B4-BE49-F238E27FC236}">
                <a16:creationId xmlns:a16="http://schemas.microsoft.com/office/drawing/2014/main" id="{F154A502-5D70-3844-2808-C50BE6FCF767}"/>
              </a:ext>
            </a:extLst>
          </p:cNvPr>
          <p:cNvGraphicFramePr>
            <a:graphicFrameLocks noGrp="1"/>
          </p:cNvGraphicFramePr>
          <p:nvPr>
            <p:extLst>
              <p:ext uri="{D42A27DB-BD31-4B8C-83A1-F6EECF244321}">
                <p14:modId xmlns:p14="http://schemas.microsoft.com/office/powerpoint/2010/main" val="880893875"/>
              </p:ext>
            </p:extLst>
          </p:nvPr>
        </p:nvGraphicFramePr>
        <p:xfrm>
          <a:off x="692988" y="2123088"/>
          <a:ext cx="10390039" cy="3453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94654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00AD3-C462-E89F-D8A2-E3C86D8B79C8}"/>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B5D019E-DF19-49AF-8624-22B3CB1A12E7}"/>
              </a:ext>
            </a:extLst>
          </p:cNvPr>
          <p:cNvGraphicFramePr>
            <a:graphicFrameLocks noGrp="1"/>
          </p:cNvGraphicFramePr>
          <p:nvPr>
            <p:ph idx="1"/>
            <p:extLst>
              <p:ext uri="{D42A27DB-BD31-4B8C-83A1-F6EECF244321}">
                <p14:modId xmlns:p14="http://schemas.microsoft.com/office/powerpoint/2010/main" val="4064068124"/>
              </p:ext>
            </p:extLst>
          </p:nvPr>
        </p:nvGraphicFramePr>
        <p:xfrm>
          <a:off x="563407" y="1308678"/>
          <a:ext cx="11071122" cy="4560556"/>
        </p:xfrm>
        <a:graphic>
          <a:graphicData uri="http://schemas.openxmlformats.org/drawingml/2006/table">
            <a:tbl>
              <a:tblPr firstRow="1" bandRow="1">
                <a:tableStyleId>{D27102A9-8310-4765-A935-A1911B00CA55}</a:tableStyleId>
              </a:tblPr>
              <a:tblGrid>
                <a:gridCol w="5951330">
                  <a:extLst>
                    <a:ext uri="{9D8B030D-6E8A-4147-A177-3AD203B41FA5}">
                      <a16:colId xmlns:a16="http://schemas.microsoft.com/office/drawing/2014/main" val="1779326039"/>
                    </a:ext>
                  </a:extLst>
                </a:gridCol>
                <a:gridCol w="2563331">
                  <a:extLst>
                    <a:ext uri="{9D8B030D-6E8A-4147-A177-3AD203B41FA5}">
                      <a16:colId xmlns:a16="http://schemas.microsoft.com/office/drawing/2014/main" val="4129282431"/>
                    </a:ext>
                  </a:extLst>
                </a:gridCol>
                <a:gridCol w="2556461">
                  <a:extLst>
                    <a:ext uri="{9D8B030D-6E8A-4147-A177-3AD203B41FA5}">
                      <a16:colId xmlns:a16="http://schemas.microsoft.com/office/drawing/2014/main" val="269052620"/>
                    </a:ext>
                  </a:extLst>
                </a:gridCol>
              </a:tblGrid>
              <a:tr h="588269">
                <a:tc>
                  <a:txBody>
                    <a:bodyPr/>
                    <a:lstStyle/>
                    <a:p>
                      <a:pPr algn="ctr"/>
                      <a:r>
                        <a:rPr lang="en-US" sz="2400">
                          <a:solidFill>
                            <a:schemeClr val="tx1"/>
                          </a:solidFill>
                        </a:rPr>
                        <a:t>Component</a:t>
                      </a:r>
                      <a:endParaRPr lang="en-US">
                        <a:solidFill>
                          <a:schemeClr val="tx1"/>
                        </a:solidFill>
                        <a:latin typeface="Adobe Devanagari"/>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2400">
                          <a:solidFill>
                            <a:schemeClr val="tx1"/>
                          </a:solidFill>
                        </a:rPr>
                        <a:t>Amount (USD)</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2400">
                          <a:solidFill>
                            <a:schemeClr val="tx1"/>
                          </a:solidFill>
                        </a:rPr>
                        <a:t>Amount (LKR)</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194743982"/>
                  </a:ext>
                </a:extLst>
              </a:tr>
              <a:tr h="1028476">
                <a:tc>
                  <a:txBody>
                    <a:bodyPr/>
                    <a:lstStyle/>
                    <a:p>
                      <a:pPr algn="l"/>
                      <a:r>
                        <a:rPr lang="en-US" sz="2000"/>
                        <a:t>Traveling fee</a:t>
                      </a:r>
                    </a:p>
                    <a:p>
                      <a:pPr marL="285750" indent="-285750" algn="l">
                        <a:buFont typeface="Wingdings" panose="05000000000000000000" pitchFamily="2" charset="2"/>
                        <a:buChar char="§"/>
                      </a:pPr>
                      <a:r>
                        <a:rPr lang="en-US" sz="1800"/>
                        <a:t>Doctor consultation.</a:t>
                      </a:r>
                    </a:p>
                    <a:p>
                      <a:pPr marL="285750" indent="-285750" algn="l">
                        <a:buFont typeface="Wingdings" panose="05000000000000000000" pitchFamily="2" charset="2"/>
                        <a:buChar char="§"/>
                      </a:pPr>
                      <a:r>
                        <a:rPr lang="en-US" sz="1800"/>
                        <a:t>Data set gathering.</a:t>
                      </a:r>
                      <a:endParaRPr lang="en-US" sz="1800">
                        <a:latin typeface="Adobe Devanagari"/>
                      </a:endParaRPr>
                    </a:p>
                  </a:txBody>
                  <a:tcPr>
                    <a:lnL w="12700">
                      <a:solidFill>
                        <a:schemeClr val="tx1"/>
                      </a:solidFill>
                    </a:lnL>
                    <a:lnR w="12700">
                      <a:solidFill>
                        <a:schemeClr val="tx1"/>
                      </a:solidFill>
                    </a:lnR>
                    <a:lnT w="12700">
                      <a:solidFill>
                        <a:schemeClr val="tx1"/>
                      </a:solidFill>
                    </a:lnT>
                    <a:lnB w="12700">
                      <a:solidFill>
                        <a:schemeClr val="tx1"/>
                      </a:solidFill>
                    </a:lnB>
                    <a:solidFill>
                      <a:srgbClr val="A34174"/>
                    </a:solidFill>
                  </a:tcPr>
                </a:tc>
                <a:tc>
                  <a:txBody>
                    <a:bodyPr/>
                    <a:lstStyle/>
                    <a:p>
                      <a:pPr algn="ctr"/>
                      <a:r>
                        <a:rPr lang="en-US"/>
                        <a:t>17.60</a:t>
                      </a:r>
                      <a:endParaRPr lang="en-US">
                        <a:latin typeface="Adobe Devanagari"/>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92D050"/>
                    </a:solidFill>
                  </a:tcPr>
                </a:tc>
                <a:tc>
                  <a:txBody>
                    <a:bodyPr/>
                    <a:lstStyle/>
                    <a:p>
                      <a:pPr algn="ctr"/>
                      <a:r>
                        <a:rPr lang="en-US"/>
                        <a:t>5500.00</a:t>
                      </a:r>
                      <a:endParaRPr lang="en-US">
                        <a:latin typeface="Adobe Devanagari"/>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extLst>
                  <a:ext uri="{0D108BD9-81ED-4DB2-BD59-A6C34878D82A}">
                    <a16:rowId xmlns:a16="http://schemas.microsoft.com/office/drawing/2014/main" val="3977251528"/>
                  </a:ext>
                </a:extLst>
              </a:tr>
              <a:tr h="1028476">
                <a:tc>
                  <a:txBody>
                    <a:bodyPr/>
                    <a:lstStyle/>
                    <a:p>
                      <a:r>
                        <a:rPr lang="en-US" sz="2000"/>
                        <a:t>Internet charges </a:t>
                      </a:r>
                    </a:p>
                    <a:p>
                      <a:pPr marL="285750" indent="-285750">
                        <a:buFont typeface="Wingdings" panose="05000000000000000000" pitchFamily="2" charset="2"/>
                        <a:buChar char="§"/>
                      </a:pPr>
                      <a:r>
                        <a:rPr lang="en-US" sz="1800"/>
                        <a:t>Development.</a:t>
                      </a:r>
                    </a:p>
                    <a:p>
                      <a:pPr marL="285750" indent="-285750">
                        <a:buFont typeface="Wingdings" panose="05000000000000000000" pitchFamily="2" charset="2"/>
                        <a:buChar char="§"/>
                      </a:pPr>
                      <a:r>
                        <a:rPr lang="en-US" sz="1800"/>
                        <a:t>Technical Information Learning.</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6.40</a:t>
                      </a:r>
                      <a:endParaRPr lang="en-US">
                        <a:latin typeface="Adobe Devanagari"/>
                      </a:endParaRP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2000.00</a:t>
                      </a:r>
                      <a:endParaRPr lang="en-US">
                        <a:latin typeface="Adobe Devanagari"/>
                      </a:endParaRP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504086552"/>
                  </a:ext>
                </a:extLst>
              </a:tr>
              <a:tr h="1327066">
                <a:tc>
                  <a:txBody>
                    <a:bodyPr/>
                    <a:lstStyle/>
                    <a:p>
                      <a:r>
                        <a:rPr lang="en-US" sz="2000"/>
                        <a:t>Online resources and Subscriptions </a:t>
                      </a:r>
                    </a:p>
                    <a:p>
                      <a:pPr marL="285750" indent="-285750">
                        <a:buFont typeface="Wingdings" panose="05000000000000000000" pitchFamily="2" charset="2"/>
                        <a:buChar char="§"/>
                      </a:pPr>
                      <a:r>
                        <a:rPr lang="en-US" sz="1800"/>
                        <a:t>APIs.</a:t>
                      </a:r>
                    </a:p>
                    <a:p>
                      <a:pPr marL="285750" indent="-285750">
                        <a:buFont typeface="Wingdings" panose="05000000000000000000" pitchFamily="2" charset="2"/>
                        <a:buChar char="§"/>
                      </a:pPr>
                      <a:r>
                        <a:rPr lang="en-US" sz="1800"/>
                        <a:t>Cloud services.</a:t>
                      </a:r>
                    </a:p>
                    <a:p>
                      <a:pPr marL="285750" indent="-285750">
                        <a:buFont typeface="Wingdings" panose="05000000000000000000" pitchFamily="2" charset="2"/>
                        <a:buChar char="§"/>
                      </a:pPr>
                      <a:r>
                        <a:rPr lang="en-US" sz="1800"/>
                        <a:t>Databases.</a:t>
                      </a:r>
                      <a:endParaRPr lang="en-US" sz="1800">
                        <a:latin typeface="Adobe Devanagari"/>
                      </a:endParaRPr>
                    </a:p>
                  </a:txBody>
                  <a:tcPr>
                    <a:lnL w="12700">
                      <a:solidFill>
                        <a:schemeClr val="tx1"/>
                      </a:solidFill>
                    </a:lnL>
                    <a:lnR w="12700">
                      <a:solidFill>
                        <a:schemeClr val="tx1"/>
                      </a:solidFill>
                    </a:lnR>
                    <a:lnT w="12700">
                      <a:solidFill>
                        <a:schemeClr val="tx1"/>
                      </a:solidFill>
                    </a:lnT>
                    <a:lnB w="12700">
                      <a:solidFill>
                        <a:schemeClr val="tx1"/>
                      </a:solidFill>
                    </a:lnB>
                    <a:solidFill>
                      <a:srgbClr val="FFB3B3"/>
                    </a:solidFill>
                  </a:tcPr>
                </a:tc>
                <a:tc>
                  <a:txBody>
                    <a:bodyPr/>
                    <a:lstStyle/>
                    <a:p>
                      <a:pPr algn="ctr"/>
                      <a:r>
                        <a:rPr lang="en-US"/>
                        <a:t>48.00</a:t>
                      </a:r>
                      <a:endParaRPr lang="en-US">
                        <a:latin typeface="Adobe Devanagari"/>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3">
                        <a:lumMod val="40000"/>
                        <a:lumOff val="60000"/>
                      </a:schemeClr>
                    </a:solidFill>
                  </a:tcPr>
                </a:tc>
                <a:tc>
                  <a:txBody>
                    <a:bodyPr/>
                    <a:lstStyle/>
                    <a:p>
                      <a:pPr algn="ctr"/>
                      <a:r>
                        <a:rPr lang="en-US"/>
                        <a:t>15000.00</a:t>
                      </a:r>
                      <a:endParaRPr lang="en-US">
                        <a:latin typeface="Adobe Devanagari"/>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5">
                        <a:lumMod val="20000"/>
                        <a:lumOff val="80000"/>
                      </a:schemeClr>
                    </a:solidFill>
                  </a:tcPr>
                </a:tc>
                <a:extLst>
                  <a:ext uri="{0D108BD9-81ED-4DB2-BD59-A6C34878D82A}">
                    <a16:rowId xmlns:a16="http://schemas.microsoft.com/office/drawing/2014/main" val="966503320"/>
                  </a:ext>
                </a:extLst>
              </a:tr>
              <a:tr h="588269">
                <a:tc>
                  <a:txBody>
                    <a:bodyPr/>
                    <a:lstStyle/>
                    <a:p>
                      <a:pPr algn="ctr"/>
                      <a:r>
                        <a:rPr lang="en-US" b="1"/>
                        <a:t>Total</a:t>
                      </a:r>
                      <a:endParaRPr lang="en-US" b="1">
                        <a:latin typeface="Adobe Devanagari"/>
                      </a:endParaRP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72.00</a:t>
                      </a:r>
                      <a:endParaRPr lang="en-US">
                        <a:latin typeface="Adobe Devanagari"/>
                      </a:endParaRP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22500.00</a:t>
                      </a:r>
                      <a:endParaRPr lang="en-US">
                        <a:latin typeface="Adobe Devanagari"/>
                      </a:endParaRP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878463672"/>
                  </a:ext>
                </a:extLst>
              </a:tr>
            </a:tbl>
          </a:graphicData>
        </a:graphic>
      </p:graphicFrame>
      <p:sp>
        <p:nvSpPr>
          <p:cNvPr id="9" name="TextBox 8">
            <a:extLst>
              <a:ext uri="{FF2B5EF4-FFF2-40B4-BE49-F238E27FC236}">
                <a16:creationId xmlns:a16="http://schemas.microsoft.com/office/drawing/2014/main" id="{A5E5DA5B-3D30-E2BF-47E5-71BCB4AB6FD4}"/>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Calibri"/>
                <a:ea typeface="+mn-lt"/>
                <a:cs typeface="Calibri"/>
              </a:rPr>
              <a:t>BUDGET</a:t>
            </a:r>
            <a:endParaRPr lang="en-US"/>
          </a:p>
        </p:txBody>
      </p:sp>
      <p:pic>
        <p:nvPicPr>
          <p:cNvPr id="15" name="Picture 14" descr="A logo with a gradient of purple and pink colors&#10;&#10;Description automatically generated">
            <a:extLst>
              <a:ext uri="{FF2B5EF4-FFF2-40B4-BE49-F238E27FC236}">
                <a16:creationId xmlns:a16="http://schemas.microsoft.com/office/drawing/2014/main" id="{C079CCD1-A4D7-67B8-BBE7-F6A09078FE10}"/>
              </a:ext>
            </a:extLst>
          </p:cNvPr>
          <p:cNvPicPr>
            <a:picLocks/>
          </p:cNvPicPr>
          <p:nvPr/>
        </p:nvPicPr>
        <p:blipFill>
          <a:blip r:embed="rId2"/>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4974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2293-DC01-26A0-C904-84E098375511}"/>
              </a:ext>
            </a:extLst>
          </p:cNvPr>
          <p:cNvSpPr>
            <a:spLocks noGrp="1"/>
          </p:cNvSpPr>
          <p:nvPr>
            <p:ph type="title"/>
          </p:nvPr>
        </p:nvSpPr>
        <p:spPr/>
        <p:txBody>
          <a:bodyPr/>
          <a:lstStyle/>
          <a:p>
            <a:pPr algn="l"/>
            <a:r>
              <a:rPr lang="en-US" sz="3200" b="1">
                <a:latin typeface="Calibri"/>
                <a:ea typeface="Calibri"/>
                <a:cs typeface="Calibri"/>
              </a:rPr>
              <a:t>Future Work</a:t>
            </a:r>
            <a:endParaRPr lang="en-US"/>
          </a:p>
        </p:txBody>
      </p:sp>
      <p:pic>
        <p:nvPicPr>
          <p:cNvPr id="3" name="Content Placeholder 2" descr="50 Sinhala Alphabet Royalty-Free Images, Stock Photos &amp; Pictures ...">
            <a:extLst>
              <a:ext uri="{FF2B5EF4-FFF2-40B4-BE49-F238E27FC236}">
                <a16:creationId xmlns:a16="http://schemas.microsoft.com/office/drawing/2014/main" id="{F8EBB051-DF9A-BE34-27D1-002E6F03D33C}"/>
              </a:ext>
            </a:extLst>
          </p:cNvPr>
          <p:cNvPicPr>
            <a:picLocks noGrp="1" noChangeAspect="1"/>
          </p:cNvPicPr>
          <p:nvPr>
            <p:ph idx="1"/>
          </p:nvPr>
        </p:nvPicPr>
        <p:blipFill>
          <a:blip r:embed="rId2"/>
          <a:srcRect r="602" b="10504"/>
          <a:stretch>
            <a:fillRect/>
          </a:stretch>
        </p:blipFill>
        <p:spPr>
          <a:xfrm>
            <a:off x="1206406" y="2232212"/>
            <a:ext cx="1846186" cy="2386853"/>
          </a:xfrm>
        </p:spPr>
      </p:pic>
      <p:pic>
        <p:nvPicPr>
          <p:cNvPr id="5" name="Picture 4" descr="தமிழ் எழுத்துக்கள் (Tamil alphabets / Digital Flashcards)">
            <a:extLst>
              <a:ext uri="{FF2B5EF4-FFF2-40B4-BE49-F238E27FC236}">
                <a16:creationId xmlns:a16="http://schemas.microsoft.com/office/drawing/2014/main" id="{CA559C55-DA54-9F57-A825-2FC37683D459}"/>
              </a:ext>
            </a:extLst>
          </p:cNvPr>
          <p:cNvPicPr>
            <a:picLocks noChangeAspect="1"/>
          </p:cNvPicPr>
          <p:nvPr/>
        </p:nvPicPr>
        <p:blipFill>
          <a:blip r:embed="rId3"/>
          <a:srcRect l="22680" r="21237" b="-150"/>
          <a:stretch>
            <a:fillRect/>
          </a:stretch>
        </p:blipFill>
        <p:spPr>
          <a:xfrm>
            <a:off x="3050241" y="2219324"/>
            <a:ext cx="1832573" cy="2400541"/>
          </a:xfrm>
          <a:prstGeom prst="rect">
            <a:avLst/>
          </a:prstGeom>
        </p:spPr>
      </p:pic>
      <p:sp>
        <p:nvSpPr>
          <p:cNvPr id="6" name="TextBox 5">
            <a:extLst>
              <a:ext uri="{FF2B5EF4-FFF2-40B4-BE49-F238E27FC236}">
                <a16:creationId xmlns:a16="http://schemas.microsoft.com/office/drawing/2014/main" id="{0D21E0C5-1648-4B03-99F7-F806096BDF59}"/>
              </a:ext>
            </a:extLst>
          </p:cNvPr>
          <p:cNvSpPr txBox="1"/>
          <p:nvPr/>
        </p:nvSpPr>
        <p:spPr>
          <a:xfrm>
            <a:off x="1669108" y="4749079"/>
            <a:ext cx="27683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mbria"/>
              </a:rPr>
              <a:t>Multi-Language Support</a:t>
            </a:r>
            <a:endParaRPr lang="en-US"/>
          </a:p>
        </p:txBody>
      </p:sp>
      <p:pic>
        <p:nvPicPr>
          <p:cNvPr id="7" name="Picture 6" descr="A yellow light bulb with a black background&#10;&#10;AI-generated content may be incorrect.">
            <a:extLst>
              <a:ext uri="{FF2B5EF4-FFF2-40B4-BE49-F238E27FC236}">
                <a16:creationId xmlns:a16="http://schemas.microsoft.com/office/drawing/2014/main" id="{6B7F5717-1346-4946-284F-2C21B7C138E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623370" y="458968"/>
            <a:ext cx="1869206" cy="2205625"/>
          </a:xfrm>
          <a:prstGeom prst="rect">
            <a:avLst/>
          </a:prstGeom>
        </p:spPr>
      </p:pic>
      <p:sp>
        <p:nvSpPr>
          <p:cNvPr id="11" name="TextBox 10">
            <a:extLst>
              <a:ext uri="{FF2B5EF4-FFF2-40B4-BE49-F238E27FC236}">
                <a16:creationId xmlns:a16="http://schemas.microsoft.com/office/drawing/2014/main" id="{E049931A-E299-2E5F-A520-DCB9284AEAD2}"/>
              </a:ext>
            </a:extLst>
          </p:cNvPr>
          <p:cNvSpPr txBox="1"/>
          <p:nvPr/>
        </p:nvSpPr>
        <p:spPr>
          <a:xfrm>
            <a:off x="7382667" y="4622158"/>
            <a:ext cx="2743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mbria"/>
              </a:rPr>
              <a:t>New Subtypes of Dyslexia</a:t>
            </a:r>
            <a:br>
              <a:rPr lang="en-US">
                <a:ea typeface="Cambria"/>
              </a:rPr>
            </a:br>
            <a:r>
              <a:rPr lang="en-US">
                <a:ea typeface="Cambria"/>
              </a:rPr>
              <a:t>Ex- Dyscalculia</a:t>
            </a:r>
            <a:endParaRPr lang="en-US"/>
          </a:p>
          <a:p>
            <a:endParaRPr lang="en-US">
              <a:ea typeface="Cambria"/>
            </a:endParaRPr>
          </a:p>
        </p:txBody>
      </p:sp>
      <p:pic>
        <p:nvPicPr>
          <p:cNvPr id="12" name="Picture 11" descr="Free illustration: Numbers, Numbering, School, Kids - Free Image on ...">
            <a:extLst>
              <a:ext uri="{FF2B5EF4-FFF2-40B4-BE49-F238E27FC236}">
                <a16:creationId xmlns:a16="http://schemas.microsoft.com/office/drawing/2014/main" id="{F46B6F18-7B9E-59B4-2378-AA65597113C6}"/>
              </a:ext>
            </a:extLst>
          </p:cNvPr>
          <p:cNvPicPr>
            <a:picLocks noChangeAspect="1"/>
          </p:cNvPicPr>
          <p:nvPr/>
        </p:nvPicPr>
        <p:blipFill>
          <a:blip r:embed="rId6"/>
          <a:stretch>
            <a:fillRect/>
          </a:stretch>
        </p:blipFill>
        <p:spPr>
          <a:xfrm>
            <a:off x="6459940" y="2892756"/>
            <a:ext cx="4208060" cy="1720756"/>
          </a:xfrm>
          <a:prstGeom prst="rect">
            <a:avLst/>
          </a:prstGeom>
        </p:spPr>
      </p:pic>
    </p:spTree>
    <p:extLst>
      <p:ext uri="{BB962C8B-B14F-4D97-AF65-F5344CB8AC3E}">
        <p14:creationId xmlns:p14="http://schemas.microsoft.com/office/powerpoint/2010/main" val="41708726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928BF-D387-5739-5383-B3790A6F2BF5}"/>
              </a:ext>
            </a:extLst>
          </p:cNvPr>
          <p:cNvSpPr>
            <a:spLocks noGrp="1"/>
          </p:cNvSpPr>
          <p:nvPr>
            <p:ph type="title"/>
          </p:nvPr>
        </p:nvSpPr>
        <p:spPr>
          <a:xfrm>
            <a:off x="304800" y="304800"/>
            <a:ext cx="11684000" cy="792162"/>
          </a:xfrm>
        </p:spPr>
        <p:txBody>
          <a:bodyPr anchor="ctr">
            <a:normAutofit/>
          </a:bodyPr>
          <a:lstStyle/>
          <a:p>
            <a:r>
              <a:rPr lang="en-US"/>
              <a:t>Thank You</a:t>
            </a:r>
          </a:p>
        </p:txBody>
      </p:sp>
      <p:pic>
        <p:nvPicPr>
          <p:cNvPr id="4" name="Picture 3">
            <a:extLst>
              <a:ext uri="{FF2B5EF4-FFF2-40B4-BE49-F238E27FC236}">
                <a16:creationId xmlns:a16="http://schemas.microsoft.com/office/drawing/2014/main" id="{8CF3461A-F92E-0418-BD94-0BE7D071E7E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369" t="11130" r="4693" b="27397"/>
          <a:stretch/>
        </p:blipFill>
        <p:spPr>
          <a:xfrm>
            <a:off x="506082" y="1095554"/>
            <a:ext cx="10991151" cy="5166406"/>
          </a:xfrm>
          <a:prstGeom prst="rect">
            <a:avLst/>
          </a:prstGeom>
          <a:noFill/>
        </p:spPr>
      </p:pic>
      <p:pic>
        <p:nvPicPr>
          <p:cNvPr id="6" name="Picture 5" descr="A logo with a gradient of purple and pink colors&#10;&#10;Description automatically generated">
            <a:extLst>
              <a:ext uri="{FF2B5EF4-FFF2-40B4-BE49-F238E27FC236}">
                <a16:creationId xmlns:a16="http://schemas.microsoft.com/office/drawing/2014/main" id="{803A0111-533D-F61A-7500-6AF664FBC4E0}"/>
              </a:ext>
            </a:extLst>
          </p:cNvPr>
          <p:cNvPicPr>
            <a:picLocks/>
          </p:cNvPicPr>
          <p:nvPr/>
        </p:nvPicPr>
        <p:blipFill>
          <a:blip r:embed="rId4"/>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82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46B84-50BB-7BEB-7FBD-32B850E5930A}"/>
              </a:ext>
            </a:extLst>
          </p:cNvPr>
          <p:cNvSpPr>
            <a:spLocks noGrp="1"/>
          </p:cNvSpPr>
          <p:nvPr>
            <p:ph type="title"/>
          </p:nvPr>
        </p:nvSpPr>
        <p:spPr/>
        <p:txBody>
          <a:bodyPr/>
          <a:lstStyle/>
          <a:p>
            <a:pPr algn="l"/>
            <a:r>
              <a:rPr lang="en-US" sz="3200" b="1">
                <a:latin typeface="Calibri"/>
                <a:ea typeface="Calibri"/>
                <a:cs typeface="Calibri"/>
              </a:rPr>
              <a:t>APPENDIX</a:t>
            </a:r>
          </a:p>
        </p:txBody>
      </p:sp>
      <p:pic>
        <p:nvPicPr>
          <p:cNvPr id="7" name="Picture 6" descr="A paper with text on it&#10;&#10;Description automatically generated">
            <a:extLst>
              <a:ext uri="{FF2B5EF4-FFF2-40B4-BE49-F238E27FC236}">
                <a16:creationId xmlns:a16="http://schemas.microsoft.com/office/drawing/2014/main" id="{91F37F7E-D39C-869D-681F-98A490A0919F}"/>
              </a:ext>
            </a:extLst>
          </p:cNvPr>
          <p:cNvPicPr>
            <a:picLocks noChangeAspect="1"/>
          </p:cNvPicPr>
          <p:nvPr/>
        </p:nvPicPr>
        <p:blipFill>
          <a:blip r:embed="rId2"/>
          <a:stretch>
            <a:fillRect/>
          </a:stretch>
        </p:blipFill>
        <p:spPr>
          <a:xfrm>
            <a:off x="2923925" y="925902"/>
            <a:ext cx="6430412" cy="4991818"/>
          </a:xfrm>
          <a:prstGeom prst="rect">
            <a:avLst/>
          </a:prstGeom>
        </p:spPr>
      </p:pic>
    </p:spTree>
    <p:extLst>
      <p:ext uri="{BB962C8B-B14F-4D97-AF65-F5344CB8AC3E}">
        <p14:creationId xmlns:p14="http://schemas.microsoft.com/office/powerpoint/2010/main" val="1671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C84D4F-1873-67DE-C6D5-D3BE8FB9E414}"/>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mj-lt"/>
              </a:rPr>
              <a:t>RESEARCH QUESTION</a:t>
            </a:r>
            <a:endParaRPr lang="en-US"/>
          </a:p>
        </p:txBody>
      </p:sp>
      <p:sp>
        <p:nvSpPr>
          <p:cNvPr id="17" name="TextBox 16">
            <a:extLst>
              <a:ext uri="{FF2B5EF4-FFF2-40B4-BE49-F238E27FC236}">
                <a16:creationId xmlns:a16="http://schemas.microsoft.com/office/drawing/2014/main" id="{F5C7887D-2D29-E4C1-73F2-CF33BABA9C30}"/>
              </a:ext>
            </a:extLst>
          </p:cNvPr>
          <p:cNvSpPr txBox="1"/>
          <p:nvPr/>
        </p:nvSpPr>
        <p:spPr>
          <a:xfrm>
            <a:off x="948018" y="2391885"/>
            <a:ext cx="274320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rgbClr val="9B64C4"/>
                </a:solidFill>
                <a:latin typeface="Calibri"/>
              </a:rPr>
              <a:t>How to develop a mobile application</a:t>
            </a:r>
            <a:endParaRPr lang="en-US" sz="3200" b="1">
              <a:solidFill>
                <a:srgbClr val="9B64C4"/>
              </a:solidFill>
              <a:ea typeface="Cambria"/>
            </a:endParaRPr>
          </a:p>
        </p:txBody>
      </p:sp>
      <p:sp>
        <p:nvSpPr>
          <p:cNvPr id="2" name="Speech Bubble: Rectangle with Corners Rounded 1">
            <a:extLst>
              <a:ext uri="{FF2B5EF4-FFF2-40B4-BE49-F238E27FC236}">
                <a16:creationId xmlns:a16="http://schemas.microsoft.com/office/drawing/2014/main" id="{71094084-164F-F579-222E-25B59013EBFC}"/>
              </a:ext>
            </a:extLst>
          </p:cNvPr>
          <p:cNvSpPr/>
          <p:nvPr/>
        </p:nvSpPr>
        <p:spPr>
          <a:xfrm>
            <a:off x="1174960" y="2385628"/>
            <a:ext cx="2285644" cy="2067340"/>
          </a:xfrm>
          <a:prstGeom prst="wedgeRoundRectCallout">
            <a:avLst/>
          </a:prstGeom>
          <a:noFill/>
          <a:ln>
            <a:solidFill>
              <a:srgbClr val="7030A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5A6C7C2-A37D-FC7C-29E6-2645E12EA20D}"/>
              </a:ext>
            </a:extLst>
          </p:cNvPr>
          <p:cNvSpPr/>
          <p:nvPr/>
        </p:nvSpPr>
        <p:spPr>
          <a:xfrm>
            <a:off x="3886529" y="2171623"/>
            <a:ext cx="7149265" cy="1259907"/>
          </a:xfrm>
          <a:prstGeom prst="rect">
            <a:avLst/>
          </a:prstGeom>
          <a:solidFill>
            <a:srgbClr val="A3417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2800">
                <a:solidFill>
                  <a:schemeClr val="bg1"/>
                </a:solidFill>
                <a:latin typeface="Calibri"/>
              </a:rPr>
              <a:t>That screens and identifies the </a:t>
            </a:r>
            <a:r>
              <a:rPr lang="en-US" sz="2800" baseline="0">
                <a:solidFill>
                  <a:schemeClr val="bg1"/>
                </a:solidFill>
                <a:latin typeface="Calibri"/>
              </a:rPr>
              <a:t>risk of </a:t>
            </a:r>
            <a:r>
              <a:rPr lang="en-US" sz="2800">
                <a:solidFill>
                  <a:schemeClr val="bg1"/>
                </a:solidFill>
                <a:latin typeface="Calibri"/>
              </a:rPr>
              <a:t>different </a:t>
            </a:r>
            <a:r>
              <a:rPr lang="en-US" sz="2800" baseline="0">
                <a:solidFill>
                  <a:schemeClr val="bg1"/>
                </a:solidFill>
                <a:latin typeface="Calibri"/>
              </a:rPr>
              <a:t>types of </a:t>
            </a:r>
            <a:r>
              <a:rPr lang="en-US" sz="2800">
                <a:solidFill>
                  <a:schemeClr val="bg1"/>
                </a:solidFill>
                <a:latin typeface="Calibri"/>
              </a:rPr>
              <a:t>Dyslexia in students aged 8-10?</a:t>
            </a:r>
            <a:endParaRPr lang="en-US" sz="2800">
              <a:solidFill>
                <a:schemeClr val="bg1"/>
              </a:solidFill>
              <a:ea typeface="Cambria"/>
            </a:endParaRPr>
          </a:p>
        </p:txBody>
      </p:sp>
      <p:sp>
        <p:nvSpPr>
          <p:cNvPr id="6" name="Rectangle 5">
            <a:extLst>
              <a:ext uri="{FF2B5EF4-FFF2-40B4-BE49-F238E27FC236}">
                <a16:creationId xmlns:a16="http://schemas.microsoft.com/office/drawing/2014/main" id="{F963DFCC-D919-3CF8-4365-2EBBA19B498B}"/>
              </a:ext>
            </a:extLst>
          </p:cNvPr>
          <p:cNvSpPr/>
          <p:nvPr/>
        </p:nvSpPr>
        <p:spPr>
          <a:xfrm>
            <a:off x="3882047" y="4063071"/>
            <a:ext cx="7149265" cy="1247812"/>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a:buChar char="•"/>
            </a:pPr>
            <a:r>
              <a:rPr lang="en-US" sz="2800">
                <a:solidFill>
                  <a:schemeClr val="bg1"/>
                </a:solidFill>
                <a:latin typeface="Calibri"/>
              </a:rPr>
              <a:t>Provides interactive and comprehensive activities to reduce the affect </a:t>
            </a:r>
            <a:r>
              <a:rPr lang="en-US" sz="2800" baseline="0">
                <a:solidFill>
                  <a:schemeClr val="bg1"/>
                </a:solidFill>
                <a:latin typeface="Calibri"/>
              </a:rPr>
              <a:t>of </a:t>
            </a:r>
            <a:r>
              <a:rPr lang="en-US" sz="2800">
                <a:solidFill>
                  <a:schemeClr val="bg1"/>
                </a:solidFill>
                <a:latin typeface="Calibri"/>
              </a:rPr>
              <a:t>Dyslexia?</a:t>
            </a:r>
            <a:endParaRPr lang="en-US" sz="2800">
              <a:solidFill>
                <a:schemeClr val="bg1"/>
              </a:solidFill>
              <a:latin typeface="Calibri"/>
              <a:ea typeface="Cambria"/>
              <a:cs typeface="Calibri"/>
            </a:endParaRPr>
          </a:p>
        </p:txBody>
      </p:sp>
      <p:pic>
        <p:nvPicPr>
          <p:cNvPr id="5" name="Picture 4" descr="A logo with a gradient of purple and pink colors&#10;&#10;Description automatically generated">
            <a:extLst>
              <a:ext uri="{FF2B5EF4-FFF2-40B4-BE49-F238E27FC236}">
                <a16:creationId xmlns:a16="http://schemas.microsoft.com/office/drawing/2014/main" id="{EF925D8F-1D27-ABA4-1A4E-C2559806B963}"/>
              </a:ext>
            </a:extLst>
          </p:cNvPr>
          <p:cNvPicPr>
            <a:picLocks/>
          </p:cNvPicPr>
          <p:nvPr/>
        </p:nvPicPr>
        <p:blipFill>
          <a:blip r:embed="rId2"/>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Rectangle: Rounded Corners 6">
            <a:extLst>
              <a:ext uri="{FF2B5EF4-FFF2-40B4-BE49-F238E27FC236}">
                <a16:creationId xmlns:a16="http://schemas.microsoft.com/office/drawing/2014/main" id="{B6D0B0D5-CCB2-2FFE-28D0-4EF18FBF83B7}"/>
              </a:ext>
            </a:extLst>
          </p:cNvPr>
          <p:cNvSpPr/>
          <p:nvPr/>
        </p:nvSpPr>
        <p:spPr>
          <a:xfrm>
            <a:off x="833886" y="1063924"/>
            <a:ext cx="10524226" cy="5060830"/>
          </a:xfrm>
          <a:prstGeom prst="roundRect">
            <a:avLst/>
          </a:prstGeom>
          <a:noFill/>
          <a:ln>
            <a:solidFill>
              <a:srgbClr val="C8AF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345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646AEC-D0A2-4F5F-92FA-61ECBD53EBE4}"/>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dirty="0">
                <a:latin typeface="+mj-lt"/>
              </a:rPr>
              <a:t>What Is </a:t>
            </a:r>
            <a:r>
              <a:rPr lang="en-US" sz="3200" b="1" dirty="0" err="1">
                <a:latin typeface="+mj-lt"/>
              </a:rPr>
              <a:t>Wordex</a:t>
            </a:r>
            <a:r>
              <a:rPr lang="en-US" sz="3200" b="1" dirty="0">
                <a:latin typeface="+mj-lt"/>
              </a:rPr>
              <a:t>?</a:t>
            </a:r>
            <a:endParaRPr lang="en-US" sz="3200" dirty="0" err="1">
              <a:ea typeface="Cambria"/>
            </a:endParaRPr>
          </a:p>
        </p:txBody>
      </p:sp>
      <p:sp>
        <p:nvSpPr>
          <p:cNvPr id="8" name="TextBox 7">
            <a:extLst>
              <a:ext uri="{FF2B5EF4-FFF2-40B4-BE49-F238E27FC236}">
                <a16:creationId xmlns:a16="http://schemas.microsoft.com/office/drawing/2014/main" id="{A5E90AC6-3F45-3201-D8AC-3384E6BCA75B}"/>
              </a:ext>
            </a:extLst>
          </p:cNvPr>
          <p:cNvSpPr txBox="1"/>
          <p:nvPr/>
        </p:nvSpPr>
        <p:spPr>
          <a:xfrm>
            <a:off x="295781" y="1197769"/>
            <a:ext cx="11901078" cy="1569660"/>
          </a:xfrm>
          <a:prstGeom prst="rect">
            <a:avLst/>
          </a:prstGeom>
          <a:noFill/>
        </p:spPr>
        <p:txBody>
          <a:bodyPr wrap="square" lIns="91440" tIns="45720" rIns="91440" bIns="45720" rtlCol="0" anchor="t">
            <a:spAutoFit/>
          </a:bodyPr>
          <a:lstStyle/>
          <a:p>
            <a:r>
              <a:rPr lang="en-US" sz="3200" dirty="0">
                <a:latin typeface="Calibri"/>
                <a:ea typeface="Cambria"/>
                <a:cs typeface="Calibri"/>
              </a:rPr>
              <a:t>Wordex</a:t>
            </a:r>
            <a:r>
              <a:rPr lang="en-US" sz="3200" dirty="0">
                <a:latin typeface="Calibri"/>
                <a:ea typeface="+mn-lt"/>
                <a:cs typeface="+mn-lt"/>
              </a:rPr>
              <a:t> is a mobile application that offers medically approved quizzes for children to assess their type of dyslexia whether positive or not and then helps them overcome it through interactive games</a:t>
            </a:r>
            <a:endParaRPr lang="en-US" dirty="0">
              <a:latin typeface="Calibri"/>
              <a:ea typeface="Calibri"/>
              <a:cs typeface="Calibri"/>
            </a:endParaRPr>
          </a:p>
        </p:txBody>
      </p:sp>
      <p:pic>
        <p:nvPicPr>
          <p:cNvPr id="10" name="Content Placeholder 10" descr="Smart Phone with solid fill">
            <a:extLst>
              <a:ext uri="{FF2B5EF4-FFF2-40B4-BE49-F238E27FC236}">
                <a16:creationId xmlns:a16="http://schemas.microsoft.com/office/drawing/2014/main" id="{D5A20274-2C8F-A5B5-85D4-DC66112F6C81}"/>
              </a:ext>
            </a:extLst>
          </p:cNvPr>
          <p:cNvPicPr>
            <a:picLocks noGrp="1"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3287" y="3349264"/>
            <a:ext cx="2537617" cy="2537617"/>
          </a:xfrm>
          <a:prstGeom prst="rect">
            <a:avLst/>
          </a:prstGeom>
        </p:spPr>
      </p:pic>
      <p:pic>
        <p:nvPicPr>
          <p:cNvPr id="12" name="Picture 11" descr="A logo with a gradient of purple and pink colors&#10;&#10;Description automatically generated">
            <a:extLst>
              <a:ext uri="{FF2B5EF4-FFF2-40B4-BE49-F238E27FC236}">
                <a16:creationId xmlns:a16="http://schemas.microsoft.com/office/drawing/2014/main" id="{99AD017D-3706-EDAE-78FD-407214C56203}"/>
              </a:ext>
            </a:extLst>
          </p:cNvPr>
          <p:cNvPicPr>
            <a:picLocks noChangeAspect="1"/>
          </p:cNvPicPr>
          <p:nvPr/>
        </p:nvPicPr>
        <p:blipFill>
          <a:blip r:embed="rId4"/>
          <a:stretch>
            <a:fillRect/>
          </a:stretch>
        </p:blipFill>
        <p:spPr>
          <a:xfrm>
            <a:off x="5610604" y="4253914"/>
            <a:ext cx="808132" cy="7269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descr="A yellow and red sign&#10;&#10;AI-generated content may be incorrect.">
            <a:extLst>
              <a:ext uri="{FF2B5EF4-FFF2-40B4-BE49-F238E27FC236}">
                <a16:creationId xmlns:a16="http://schemas.microsoft.com/office/drawing/2014/main" id="{809CBCEB-E4AD-CD49-2FC2-C3D53000AE86}"/>
              </a:ext>
            </a:extLst>
          </p:cNvPr>
          <p:cNvPicPr>
            <a:picLocks noChangeAspect="1"/>
          </p:cNvPicPr>
          <p:nvPr/>
        </p:nvPicPr>
        <p:blipFill>
          <a:blip r:embed="rId5"/>
          <a:stretch>
            <a:fillRect/>
          </a:stretch>
        </p:blipFill>
        <p:spPr>
          <a:xfrm>
            <a:off x="2363304" y="3590924"/>
            <a:ext cx="1711740" cy="18406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descr="A head with a puzzle piece in it&#10;&#10;AI-generated content may be incorrect.">
            <a:extLst>
              <a:ext uri="{FF2B5EF4-FFF2-40B4-BE49-F238E27FC236}">
                <a16:creationId xmlns:a16="http://schemas.microsoft.com/office/drawing/2014/main" id="{F605A809-A86B-A6A6-B0CE-513A54E2EDCF}"/>
              </a:ext>
            </a:extLst>
          </p:cNvPr>
          <p:cNvPicPr>
            <a:picLocks noChangeAspect="1"/>
          </p:cNvPicPr>
          <p:nvPr/>
        </p:nvPicPr>
        <p:blipFill>
          <a:blip r:embed="rId6"/>
          <a:stretch>
            <a:fillRect/>
          </a:stretch>
        </p:blipFill>
        <p:spPr>
          <a:xfrm>
            <a:off x="7942470" y="3641035"/>
            <a:ext cx="1707323" cy="17514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Arrow: Left 17">
            <a:extLst>
              <a:ext uri="{FF2B5EF4-FFF2-40B4-BE49-F238E27FC236}">
                <a16:creationId xmlns:a16="http://schemas.microsoft.com/office/drawing/2014/main" id="{4D1BCA0B-1275-5D2B-40D2-440A7FFC86E7}"/>
              </a:ext>
            </a:extLst>
          </p:cNvPr>
          <p:cNvSpPr/>
          <p:nvPr/>
        </p:nvSpPr>
        <p:spPr>
          <a:xfrm>
            <a:off x="4272863" y="4322615"/>
            <a:ext cx="952284" cy="372632"/>
          </a:xfrm>
          <a:prstGeom prst="lef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705DADDF-3EDB-13AC-851E-17130152592A}"/>
              </a:ext>
            </a:extLst>
          </p:cNvPr>
          <p:cNvSpPr/>
          <p:nvPr/>
        </p:nvSpPr>
        <p:spPr>
          <a:xfrm flipH="1">
            <a:off x="6782277" y="4322615"/>
            <a:ext cx="980324" cy="372632"/>
          </a:xfrm>
          <a:prstGeom prst="leftArrow">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5720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338D6-E3A7-8EA5-9F24-A90BB4B9FB73}"/>
            </a:ext>
          </a:extLst>
        </p:cNvPr>
        <p:cNvGrpSpPr/>
        <p:nvPr/>
      </p:nvGrpSpPr>
      <p:grpSpPr>
        <a:xfrm>
          <a:off x="0" y="0"/>
          <a:ext cx="0" cy="0"/>
          <a:chOff x="0" y="0"/>
          <a:chExt cx="0" cy="0"/>
        </a:xfrm>
      </p:grpSpPr>
      <p:sp>
        <p:nvSpPr>
          <p:cNvPr id="81" name="TextBox 80">
            <a:extLst>
              <a:ext uri="{FF2B5EF4-FFF2-40B4-BE49-F238E27FC236}">
                <a16:creationId xmlns:a16="http://schemas.microsoft.com/office/drawing/2014/main" id="{A50AA0E7-A315-071B-19F7-DC91F8188905}"/>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mj-lt"/>
              </a:rPr>
              <a:t>SOLUTION OVERVIEW</a:t>
            </a:r>
            <a:endParaRPr lang="en-US"/>
          </a:p>
        </p:txBody>
      </p:sp>
      <p:sp>
        <p:nvSpPr>
          <p:cNvPr id="584" name="Rectangle 583">
            <a:extLst>
              <a:ext uri="{FF2B5EF4-FFF2-40B4-BE49-F238E27FC236}">
                <a16:creationId xmlns:a16="http://schemas.microsoft.com/office/drawing/2014/main" id="{5D4DF303-4AFA-CE0C-9F5F-477963AB492C}"/>
              </a:ext>
            </a:extLst>
          </p:cNvPr>
          <p:cNvSpPr/>
          <p:nvPr/>
        </p:nvSpPr>
        <p:spPr>
          <a:xfrm>
            <a:off x="3850422" y="1468203"/>
            <a:ext cx="7149265" cy="703527"/>
          </a:xfrm>
          <a:prstGeom prst="rect">
            <a:avLst/>
          </a:prstGeom>
          <a:solidFill>
            <a:srgbClr val="A3417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a:buChar char="•"/>
            </a:pPr>
            <a:r>
              <a:rPr lang="en-US" sz="2400" baseline="0">
                <a:solidFill>
                  <a:schemeClr val="bg1"/>
                </a:solidFill>
                <a:latin typeface="Calibri"/>
              </a:rPr>
              <a:t>A system that detects risk of </a:t>
            </a:r>
            <a:r>
              <a:rPr lang="en-US" sz="2400">
                <a:solidFill>
                  <a:schemeClr val="bg1"/>
                </a:solidFill>
                <a:latin typeface="Calibri"/>
              </a:rPr>
              <a:t>4 main </a:t>
            </a:r>
            <a:r>
              <a:rPr lang="en-US" sz="2400" baseline="0">
                <a:solidFill>
                  <a:schemeClr val="bg1"/>
                </a:solidFill>
                <a:latin typeface="Calibri"/>
              </a:rPr>
              <a:t>types of </a:t>
            </a:r>
            <a:r>
              <a:rPr lang="en-US" sz="2400">
                <a:solidFill>
                  <a:schemeClr val="bg1"/>
                </a:solidFill>
                <a:latin typeface="Calibri"/>
              </a:rPr>
              <a:t>Dyslexia</a:t>
            </a:r>
            <a:r>
              <a:rPr lang="en-US" sz="2400" baseline="0">
                <a:solidFill>
                  <a:schemeClr val="bg1"/>
                </a:solidFill>
                <a:latin typeface="Calibri"/>
              </a:rPr>
              <a:t>.​</a:t>
            </a:r>
            <a:endParaRPr lang="en-US" sz="2400">
              <a:solidFill>
                <a:schemeClr val="bg1"/>
              </a:solidFill>
              <a:latin typeface="Calibri"/>
              <a:ea typeface="Cambria"/>
              <a:cs typeface="Calibri"/>
            </a:endParaRPr>
          </a:p>
        </p:txBody>
      </p:sp>
      <p:sp>
        <p:nvSpPr>
          <p:cNvPr id="585" name="Rectangle 584">
            <a:extLst>
              <a:ext uri="{FF2B5EF4-FFF2-40B4-BE49-F238E27FC236}">
                <a16:creationId xmlns:a16="http://schemas.microsoft.com/office/drawing/2014/main" id="{08023AAD-4217-06C9-FF5F-4CDA0305AAEB}"/>
              </a:ext>
            </a:extLst>
          </p:cNvPr>
          <p:cNvSpPr/>
          <p:nvPr/>
        </p:nvSpPr>
        <p:spPr>
          <a:xfrm>
            <a:off x="3850421" y="4485311"/>
            <a:ext cx="7149265" cy="703527"/>
          </a:xfrm>
          <a:prstGeom prst="rect">
            <a:avLst/>
          </a:prstGeom>
          <a:solidFill>
            <a:schemeClr val="accent3">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28600" indent="-228600">
              <a:buFont typeface="Arial"/>
              <a:buChar char="•"/>
            </a:pPr>
            <a:endParaRPr lang="en-US" sz="2400">
              <a:solidFill>
                <a:schemeClr val="bg1"/>
              </a:solidFill>
              <a:latin typeface="Calibri"/>
              <a:cs typeface="Calibri"/>
            </a:endParaRPr>
          </a:p>
          <a:p>
            <a:pPr marL="228600" indent="-228600">
              <a:buFont typeface="Arial"/>
              <a:buChar char="•"/>
            </a:pPr>
            <a:r>
              <a:rPr lang="en-US" sz="2400">
                <a:solidFill>
                  <a:schemeClr val="bg1"/>
                </a:solidFill>
                <a:latin typeface="Calibri"/>
              </a:rPr>
              <a:t>All remedial activities are developed in line with actual school syllabuses </a:t>
            </a:r>
            <a:endParaRPr lang="en-US" sz="2400">
              <a:solidFill>
                <a:schemeClr val="bg1"/>
              </a:solidFill>
              <a:latin typeface="Calibri"/>
              <a:cs typeface="Calibri"/>
            </a:endParaRPr>
          </a:p>
          <a:p>
            <a:pPr algn="ctr"/>
            <a:endParaRPr lang="en-US" sz="2400">
              <a:solidFill>
                <a:schemeClr val="bg1"/>
              </a:solidFill>
              <a:latin typeface="Calibri"/>
              <a:ea typeface="Cambria"/>
              <a:cs typeface="Calibri"/>
            </a:endParaRPr>
          </a:p>
        </p:txBody>
      </p:sp>
      <p:sp>
        <p:nvSpPr>
          <p:cNvPr id="586" name="Rectangle 585">
            <a:extLst>
              <a:ext uri="{FF2B5EF4-FFF2-40B4-BE49-F238E27FC236}">
                <a16:creationId xmlns:a16="http://schemas.microsoft.com/office/drawing/2014/main" id="{D23B005C-F0EB-0BCD-0578-DAFF11527A13}"/>
              </a:ext>
            </a:extLst>
          </p:cNvPr>
          <p:cNvSpPr/>
          <p:nvPr/>
        </p:nvSpPr>
        <p:spPr>
          <a:xfrm>
            <a:off x="3850421" y="2446446"/>
            <a:ext cx="7149265" cy="703527"/>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28600" indent="-228600">
              <a:buFont typeface="Arial"/>
              <a:buChar char="•"/>
            </a:pPr>
            <a:r>
              <a:rPr lang="en-US" sz="2400">
                <a:solidFill>
                  <a:schemeClr val="bg1"/>
                </a:solidFill>
                <a:latin typeface="Calibri"/>
              </a:rPr>
              <a:t>For students between ages 8-10</a:t>
            </a:r>
            <a:endParaRPr lang="en-US" sz="2400">
              <a:solidFill>
                <a:schemeClr val="bg1"/>
              </a:solidFill>
              <a:ea typeface="Cambria"/>
            </a:endParaRPr>
          </a:p>
        </p:txBody>
      </p:sp>
      <p:sp>
        <p:nvSpPr>
          <p:cNvPr id="587" name="Rectangle 586">
            <a:extLst>
              <a:ext uri="{FF2B5EF4-FFF2-40B4-BE49-F238E27FC236}">
                <a16:creationId xmlns:a16="http://schemas.microsoft.com/office/drawing/2014/main" id="{CE2092AA-27F7-B694-BAC0-210D36727506}"/>
              </a:ext>
            </a:extLst>
          </p:cNvPr>
          <p:cNvSpPr/>
          <p:nvPr/>
        </p:nvSpPr>
        <p:spPr>
          <a:xfrm>
            <a:off x="3850421" y="3486472"/>
            <a:ext cx="7149265" cy="703527"/>
          </a:xfrm>
          <a:prstGeom prst="rect">
            <a:avLst/>
          </a:prstGeom>
          <a:solidFill>
            <a:srgbClr val="9B64C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28600" indent="-228600">
              <a:buFont typeface="Arial"/>
              <a:buChar char="•"/>
            </a:pPr>
            <a:r>
              <a:rPr lang="en-US" sz="2400">
                <a:solidFill>
                  <a:schemeClr val="bg1"/>
                </a:solidFill>
                <a:latin typeface="Calibri"/>
              </a:rPr>
              <a:t>Supports Font English</a:t>
            </a:r>
            <a:endParaRPr lang="en-US" sz="2400">
              <a:solidFill>
                <a:schemeClr val="bg1"/>
              </a:solidFill>
              <a:ea typeface="Cambria"/>
            </a:endParaRPr>
          </a:p>
        </p:txBody>
      </p:sp>
      <p:pic>
        <p:nvPicPr>
          <p:cNvPr id="3" name="Picture 2" descr="A logo with a gradient of purple and pink colors&#10;&#10;Description automatically generated">
            <a:extLst>
              <a:ext uri="{FF2B5EF4-FFF2-40B4-BE49-F238E27FC236}">
                <a16:creationId xmlns:a16="http://schemas.microsoft.com/office/drawing/2014/main" id="{B23CC4B8-28A2-FF12-C188-31FF1A8FBB5B}"/>
              </a:ext>
            </a:extLst>
          </p:cNvPr>
          <p:cNvPicPr>
            <a:picLocks/>
          </p:cNvPicPr>
          <p:nvPr/>
        </p:nvPicPr>
        <p:blipFill>
          <a:blip r:embed="rId2"/>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Content Placeholder 10" descr="Smart Phone with solid fill">
            <a:extLst>
              <a:ext uri="{FF2B5EF4-FFF2-40B4-BE49-F238E27FC236}">
                <a16:creationId xmlns:a16="http://schemas.microsoft.com/office/drawing/2014/main" id="{DF961036-CC1E-153B-758E-6D59C821A714}"/>
              </a:ext>
            </a:extLst>
          </p:cNvPr>
          <p:cNvPicPr>
            <a:picLocks noGrp="1"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0449" y="2188505"/>
            <a:ext cx="2537617" cy="2537617"/>
          </a:xfrm>
          <a:prstGeom prst="rect">
            <a:avLst/>
          </a:prstGeom>
        </p:spPr>
      </p:pic>
      <p:pic>
        <p:nvPicPr>
          <p:cNvPr id="6" name="Picture 5" descr="A logo with a gradient of purple and pink colors&#10;&#10;Description automatically generated">
            <a:extLst>
              <a:ext uri="{FF2B5EF4-FFF2-40B4-BE49-F238E27FC236}">
                <a16:creationId xmlns:a16="http://schemas.microsoft.com/office/drawing/2014/main" id="{FF7629F4-83CA-C351-60C0-14779D77B5B6}"/>
              </a:ext>
            </a:extLst>
          </p:cNvPr>
          <p:cNvPicPr>
            <a:picLocks noChangeAspect="1"/>
          </p:cNvPicPr>
          <p:nvPr/>
        </p:nvPicPr>
        <p:blipFill>
          <a:blip r:embed="rId2"/>
          <a:stretch>
            <a:fillRect/>
          </a:stretch>
        </p:blipFill>
        <p:spPr>
          <a:xfrm>
            <a:off x="1817766" y="3093155"/>
            <a:ext cx="808132" cy="7269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Rounded Corners 3">
            <a:extLst>
              <a:ext uri="{FF2B5EF4-FFF2-40B4-BE49-F238E27FC236}">
                <a16:creationId xmlns:a16="http://schemas.microsoft.com/office/drawing/2014/main" id="{8685F10C-844B-EFA3-2142-D237A71D456E}"/>
              </a:ext>
            </a:extLst>
          </p:cNvPr>
          <p:cNvSpPr/>
          <p:nvPr/>
        </p:nvSpPr>
        <p:spPr>
          <a:xfrm>
            <a:off x="833886" y="1063924"/>
            <a:ext cx="10524226" cy="5060830"/>
          </a:xfrm>
          <a:prstGeom prst="roundRect">
            <a:avLst/>
          </a:prstGeom>
          <a:noFill/>
          <a:ln>
            <a:solidFill>
              <a:srgbClr val="C8AF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52132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8A8B0D-97AE-AEDC-D5BC-E39DF25CEC3A}"/>
              </a:ext>
            </a:extLst>
          </p:cNvPr>
          <p:cNvSpPr txBox="1"/>
          <p:nvPr/>
        </p:nvSpPr>
        <p:spPr>
          <a:xfrm>
            <a:off x="295781" y="332796"/>
            <a:ext cx="11901078" cy="584775"/>
          </a:xfrm>
          <a:prstGeom prst="rect">
            <a:avLst/>
          </a:prstGeom>
          <a:noFill/>
        </p:spPr>
        <p:txBody>
          <a:bodyPr wrap="square" lIns="91440" tIns="45720" rIns="91440" bIns="45720" rtlCol="0" anchor="t">
            <a:spAutoFit/>
          </a:bodyPr>
          <a:lstStyle/>
          <a:p>
            <a:r>
              <a:rPr lang="en-US" sz="3200" b="1">
                <a:latin typeface="+mj-lt"/>
              </a:rPr>
              <a:t>OBJECTIVES</a:t>
            </a:r>
            <a:endParaRPr lang="en-US"/>
          </a:p>
        </p:txBody>
      </p:sp>
      <p:sp>
        <p:nvSpPr>
          <p:cNvPr id="6" name="TextBox 5">
            <a:extLst>
              <a:ext uri="{FF2B5EF4-FFF2-40B4-BE49-F238E27FC236}">
                <a16:creationId xmlns:a16="http://schemas.microsoft.com/office/drawing/2014/main" id="{E559F3F8-1279-0B46-C5D6-18182933D0AA}"/>
              </a:ext>
            </a:extLst>
          </p:cNvPr>
          <p:cNvSpPr txBox="1"/>
          <p:nvPr/>
        </p:nvSpPr>
        <p:spPr>
          <a:xfrm>
            <a:off x="297543" y="1240971"/>
            <a:ext cx="1090748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Assist Primary school students suffering from Dyslexia in a new and interactive way by, </a:t>
            </a:r>
            <a:endParaRPr lang="en-US"/>
          </a:p>
        </p:txBody>
      </p:sp>
      <p:sp>
        <p:nvSpPr>
          <p:cNvPr id="8" name="Rectangle 7">
            <a:extLst>
              <a:ext uri="{FF2B5EF4-FFF2-40B4-BE49-F238E27FC236}">
                <a16:creationId xmlns:a16="http://schemas.microsoft.com/office/drawing/2014/main" id="{BFB1D101-974D-529C-BBF0-22282D2D070F}"/>
              </a:ext>
            </a:extLst>
          </p:cNvPr>
          <p:cNvSpPr/>
          <p:nvPr/>
        </p:nvSpPr>
        <p:spPr>
          <a:xfrm>
            <a:off x="459095" y="2345548"/>
            <a:ext cx="10717360" cy="1090574"/>
          </a:xfrm>
          <a:prstGeom prst="rect">
            <a:avLst/>
          </a:prstGeom>
          <a:solidFill>
            <a:schemeClr val="bg2">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a:buChar char="•"/>
            </a:pPr>
            <a:r>
              <a:rPr lang="en-US" sz="3200">
                <a:solidFill>
                  <a:schemeClr val="bg1"/>
                </a:solidFill>
                <a:latin typeface="Calibri"/>
              </a:rPr>
              <a:t>Identifying the specific type </a:t>
            </a:r>
            <a:r>
              <a:rPr lang="en-US" sz="3200" baseline="0">
                <a:solidFill>
                  <a:schemeClr val="bg1"/>
                </a:solidFill>
                <a:latin typeface="Calibri"/>
              </a:rPr>
              <a:t>of </a:t>
            </a:r>
            <a:r>
              <a:rPr lang="en-US" sz="3200">
                <a:solidFill>
                  <a:schemeClr val="bg1"/>
                </a:solidFill>
                <a:latin typeface="Calibri"/>
              </a:rPr>
              <a:t>Dyslexia, they suffer from </a:t>
            </a:r>
            <a:endParaRPr lang="en-US" sz="3200">
              <a:solidFill>
                <a:schemeClr val="bg1"/>
              </a:solidFill>
              <a:latin typeface="Calibri"/>
              <a:ea typeface="Cambria"/>
              <a:cs typeface="Calibri"/>
            </a:endParaRPr>
          </a:p>
        </p:txBody>
      </p:sp>
      <p:sp>
        <p:nvSpPr>
          <p:cNvPr id="10" name="Rectangle 9">
            <a:extLst>
              <a:ext uri="{FF2B5EF4-FFF2-40B4-BE49-F238E27FC236}">
                <a16:creationId xmlns:a16="http://schemas.microsoft.com/office/drawing/2014/main" id="{BEF347E9-A973-E5C4-8CEC-FDBFB4ED02DF}"/>
              </a:ext>
            </a:extLst>
          </p:cNvPr>
          <p:cNvSpPr/>
          <p:nvPr/>
        </p:nvSpPr>
        <p:spPr>
          <a:xfrm>
            <a:off x="454257" y="4989566"/>
            <a:ext cx="10717360" cy="1102669"/>
          </a:xfrm>
          <a:prstGeom prst="rect">
            <a:avLst/>
          </a:prstGeom>
          <a:solidFill>
            <a:srgbClr val="44546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3200">
                <a:solidFill>
                  <a:schemeClr val="bg1"/>
                </a:solidFill>
                <a:latin typeface="Calibri"/>
              </a:rPr>
              <a:t>Making learning Languages more accessible and enjoyable experience for all students.</a:t>
            </a:r>
            <a:endParaRPr lang="en-US" sz="3200">
              <a:solidFill>
                <a:schemeClr val="bg1"/>
              </a:solidFill>
              <a:latin typeface="Calibri"/>
              <a:cs typeface="Calibri"/>
            </a:endParaRPr>
          </a:p>
        </p:txBody>
      </p:sp>
      <p:sp>
        <p:nvSpPr>
          <p:cNvPr id="12" name="Rectangle 11">
            <a:extLst>
              <a:ext uri="{FF2B5EF4-FFF2-40B4-BE49-F238E27FC236}">
                <a16:creationId xmlns:a16="http://schemas.microsoft.com/office/drawing/2014/main" id="{810427F8-DF35-EF9C-F365-777C6B4AD743}"/>
              </a:ext>
            </a:extLst>
          </p:cNvPr>
          <p:cNvSpPr/>
          <p:nvPr/>
        </p:nvSpPr>
        <p:spPr>
          <a:xfrm>
            <a:off x="461514" y="3666347"/>
            <a:ext cx="10717360" cy="1090574"/>
          </a:xfrm>
          <a:prstGeom prst="rect">
            <a:avLst/>
          </a:prstGeom>
          <a:solidFill>
            <a:srgbClr val="C8AFDB"/>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3200">
                <a:solidFill>
                  <a:schemeClr val="bg1"/>
                </a:solidFill>
                <a:latin typeface="Calibri"/>
              </a:rPr>
              <a:t>Providing relevant activities to improve their weak points</a:t>
            </a:r>
            <a:endParaRPr lang="en-US" sz="3200">
              <a:solidFill>
                <a:schemeClr val="bg1"/>
              </a:solidFill>
              <a:ea typeface="Cambria"/>
            </a:endParaRPr>
          </a:p>
        </p:txBody>
      </p:sp>
      <p:pic>
        <p:nvPicPr>
          <p:cNvPr id="3" name="Picture 2" descr="A logo with a gradient of purple and pink colors&#10;&#10;Description automatically generated">
            <a:extLst>
              <a:ext uri="{FF2B5EF4-FFF2-40B4-BE49-F238E27FC236}">
                <a16:creationId xmlns:a16="http://schemas.microsoft.com/office/drawing/2014/main" id="{617FCC5A-6755-CF14-6FDA-877AFC9EA5DE}"/>
              </a:ext>
            </a:extLst>
          </p:cNvPr>
          <p:cNvPicPr>
            <a:picLocks/>
          </p:cNvPicPr>
          <p:nvPr/>
        </p:nvPicPr>
        <p:blipFill>
          <a:blip r:embed="rId2"/>
          <a:stretch>
            <a:fillRect/>
          </a:stretch>
        </p:blipFill>
        <p:spPr>
          <a:xfrm>
            <a:off x="10854925" y="85434"/>
            <a:ext cx="817657" cy="82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69004102"/>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D178E28BC072479FC74DCA9B7387DF" ma:contentTypeVersion="15" ma:contentTypeDescription="Create a new document." ma:contentTypeScope="" ma:versionID="96be75923fc631cc0d9e7ac428ca7423">
  <xsd:schema xmlns:xsd="http://www.w3.org/2001/XMLSchema" xmlns:xs="http://www.w3.org/2001/XMLSchema" xmlns:p="http://schemas.microsoft.com/office/2006/metadata/properties" xmlns:ns3="814cbdd5-1c38-4e51-a3d2-4544d11fdff7" xmlns:ns4="2c738097-880e-45ff-9525-8325265de630" targetNamespace="http://schemas.microsoft.com/office/2006/metadata/properties" ma:root="true" ma:fieldsID="6f039892e98749ccef6035ac6b40b0f0" ns3:_="" ns4:_="">
    <xsd:import namespace="814cbdd5-1c38-4e51-a3d2-4544d11fdff7"/>
    <xsd:import namespace="2c738097-880e-45ff-9525-8325265de63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4cbdd5-1c38-4e51-a3d2-4544d11fdf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SystemTags" ma:index="2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c738097-880e-45ff-9525-8325265de63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14cbdd5-1c38-4e51-a3d2-4544d11fdff7" xsi:nil="true"/>
  </documentManagement>
</p:properties>
</file>

<file path=customXml/itemProps1.xml><?xml version="1.0" encoding="utf-8"?>
<ds:datastoreItem xmlns:ds="http://schemas.openxmlformats.org/officeDocument/2006/customXml" ds:itemID="{76215C91-0F04-4F95-BCA7-C36B4150A12B}">
  <ds:schemaRefs>
    <ds:schemaRef ds:uri="2c738097-880e-45ff-9525-8325265de630"/>
    <ds:schemaRef ds:uri="814cbdd5-1c38-4e51-a3d2-4544d11fdff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4DB12AB-7C06-44D4-ACEE-08D261ACC98A}">
  <ds:schemaRefs>
    <ds:schemaRef ds:uri="http://schemas.microsoft.com/sharepoint/v3/contenttype/forms"/>
  </ds:schemaRefs>
</ds:datastoreItem>
</file>

<file path=customXml/itemProps3.xml><?xml version="1.0" encoding="utf-8"?>
<ds:datastoreItem xmlns:ds="http://schemas.openxmlformats.org/officeDocument/2006/customXml" ds:itemID="{20DEB58F-9221-41B8-88A2-BAC808ABE69F}">
  <ds:schemaRefs>
    <ds:schemaRef ds:uri="2c738097-880e-45ff-9525-8325265de630"/>
    <ds:schemaRef ds:uri="814cbdd5-1c38-4e51-a3d2-4544d11fdff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3095</Words>
  <Application>Microsoft Office PowerPoint</Application>
  <PresentationFormat>Widescreen</PresentationFormat>
  <Paragraphs>373</Paragraphs>
  <Slides>58</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Adobe Devanagari</vt:lpstr>
      <vt:lpstr>Arial</vt:lpstr>
      <vt:lpstr>Arial,Sans-Serif</vt:lpstr>
      <vt:lpstr>Calibri</vt:lpstr>
      <vt:lpstr>Cambria</vt:lpstr>
      <vt:lpstr>Google Sans</vt:lpstr>
      <vt:lpstr>Roboto</vt:lpstr>
      <vt:lpstr>Segoe UI</vt:lpstr>
      <vt:lpstr>Wingdings</vt:lpstr>
      <vt:lpstr>Office Theme</vt:lpstr>
      <vt:lpstr>Wordex: Screens and identifies dyslexia types, offering an interactive platform for targeted improvement.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COMPONENT DIAGRAM</vt:lpstr>
      <vt:lpstr>PowerPoint Presentation</vt:lpstr>
      <vt:lpstr>IMPLEMENTATION</vt:lpstr>
      <vt:lpstr>PowerPoint Presentation</vt:lpstr>
      <vt:lpstr>PowerPoint Presentation</vt:lpstr>
      <vt:lpstr>PowerPoint Presentation</vt:lpstr>
      <vt:lpstr>PowerPoint Presentation</vt:lpstr>
      <vt:lpstr>COMPONENT DIAGRAM</vt:lpstr>
      <vt:lpstr>PowerPoint Presentation</vt:lpstr>
      <vt:lpstr>PowerPoint Presentation</vt:lpstr>
      <vt:lpstr>IMPLEMENTATION</vt:lpstr>
      <vt:lpstr>PowerPoint Presentation</vt:lpstr>
      <vt:lpstr>PowerPoint Presentation</vt:lpstr>
      <vt:lpstr>PowerPoint Presentation</vt:lpstr>
      <vt:lpstr>PowerPoint Presentation</vt:lpstr>
      <vt:lpstr>OBJECTIVES</vt:lpstr>
      <vt:lpstr>COMPONENT DIAGRAM</vt:lpstr>
      <vt:lpstr>PowerPoint Presentation</vt:lpstr>
      <vt:lpstr>IMPLEMENTATION</vt:lpstr>
      <vt:lpstr>PowerPoint Presentation</vt:lpstr>
      <vt:lpstr>PowerPoint Presentation</vt:lpstr>
      <vt:lpstr>PowerPoint Presentation</vt:lpstr>
      <vt:lpstr>PowerPoint Presentation</vt:lpstr>
      <vt:lpstr>PowerPoint Presentation</vt:lpstr>
      <vt:lpstr>IMPLEMENTATION</vt:lpstr>
      <vt:lpstr>COMPONENT DIAGRAM</vt:lpstr>
      <vt:lpstr>PowerPoint Presentation</vt:lpstr>
      <vt:lpstr>PowerPoint Presentation</vt:lpstr>
      <vt:lpstr>PowerPoint Presentation</vt:lpstr>
      <vt:lpstr>PowerPoint Presentation</vt:lpstr>
      <vt:lpstr>PowerPoint Presentation</vt:lpstr>
      <vt:lpstr>PowerPoint Presentation</vt:lpstr>
      <vt:lpstr>Future Work</vt:lpstr>
      <vt:lpstr>Thank You</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CalcPal:Screens, identifies for Dyscalculia types, offering interactive activities for targeted improvement.</dc:title>
  <dc:creator>IT21031120 Serasinghe S.M.V.M</dc:creator>
  <cp:lastModifiedBy>Namal Jayawardana</cp:lastModifiedBy>
  <cp:revision>122</cp:revision>
  <dcterms:created xsi:type="dcterms:W3CDTF">2024-02-20T15:12:53Z</dcterms:created>
  <dcterms:modified xsi:type="dcterms:W3CDTF">2025-06-03T05:34:02Z</dcterms:modified>
</cp:coreProperties>
</file>